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10" saveSubsetFonts="1">
  <p:sldMasterIdLst>
    <p:sldMasterId id="2147483648" r:id="rId1"/>
  </p:sldMasterIdLst>
  <p:notesMasterIdLst>
    <p:notesMasterId r:id="rId40"/>
  </p:notesMasterIdLst>
  <p:sldIdLst>
    <p:sldId id="257" r:id="rId2"/>
    <p:sldId id="256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300" r:id="rId12"/>
    <p:sldId id="301" r:id="rId13"/>
    <p:sldId id="302" r:id="rId14"/>
    <p:sldId id="303" r:id="rId15"/>
    <p:sldId id="305" r:id="rId16"/>
    <p:sldId id="326" r:id="rId17"/>
    <p:sldId id="306" r:id="rId18"/>
    <p:sldId id="327" r:id="rId19"/>
    <p:sldId id="294" r:id="rId20"/>
    <p:sldId id="295" r:id="rId21"/>
    <p:sldId id="297" r:id="rId22"/>
    <p:sldId id="299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20" r:id="rId36"/>
    <p:sldId id="321" r:id="rId37"/>
    <p:sldId id="322" r:id="rId38"/>
    <p:sldId id="325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1C"/>
    <a:srgbClr val="E5E4D9"/>
    <a:srgbClr val="3A393D"/>
    <a:srgbClr val="37363A"/>
    <a:srgbClr val="414044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99"/>
    <p:restoredTop sz="93681" autoAdjust="0"/>
  </p:normalViewPr>
  <p:slideViewPr>
    <p:cSldViewPr>
      <p:cViewPr varScale="1">
        <p:scale>
          <a:sx n="89" d="100"/>
          <a:sy n="89" d="100"/>
        </p:scale>
        <p:origin x="122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13E17-0E0E-4ED9-A5F6-87922AE46463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B6E42-FAC1-4196-A799-C19C45216D3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016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B6E42-FAC1-4196-A799-C19C45216D3A}" type="slidenum">
              <a:rPr lang="en-IN" smtClean="0"/>
              <a:pPr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434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77413-C026-4C4D-90DF-980596644C5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8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77413-C026-4C4D-90DF-980596644C5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" y="0"/>
            <a:ext cx="9144001" cy="908720"/>
            <a:chOff x="-1" y="1"/>
            <a:chExt cx="9144001" cy="908720"/>
          </a:xfrm>
        </p:grpSpPr>
        <p:sp>
          <p:nvSpPr>
            <p:cNvPr id="8" name="Rectangle 7"/>
            <p:cNvSpPr/>
            <p:nvPr/>
          </p:nvSpPr>
          <p:spPr bwMode="auto">
            <a:xfrm>
              <a:off x="-1" y="1"/>
              <a:ext cx="9144001" cy="90872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6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HGP創英角ｺﾞｼｯｸUB" pitchFamily="50" charset="-12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7" t="7162" r="70699" b="77089"/>
            <a:stretch/>
          </p:blipFill>
          <p:spPr>
            <a:xfrm>
              <a:off x="179512" y="160510"/>
              <a:ext cx="1548172" cy="5489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52" t="6896" r="5475" b="81507"/>
            <a:stretch/>
          </p:blipFill>
          <p:spPr>
            <a:xfrm>
              <a:off x="8028384" y="165869"/>
              <a:ext cx="894499" cy="433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716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6662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6192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" y="0"/>
            <a:ext cx="9144001" cy="908720"/>
            <a:chOff x="-1" y="1"/>
            <a:chExt cx="9144001" cy="908720"/>
          </a:xfrm>
        </p:grpSpPr>
        <p:sp>
          <p:nvSpPr>
            <p:cNvPr id="8" name="Rectangle 7"/>
            <p:cNvSpPr/>
            <p:nvPr/>
          </p:nvSpPr>
          <p:spPr bwMode="auto">
            <a:xfrm>
              <a:off x="-1" y="1"/>
              <a:ext cx="9144001" cy="908720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6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HGP創英角ｺﾞｼｯｸUB" pitchFamily="50" charset="-12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7" t="7162" r="70699" b="77089"/>
            <a:stretch/>
          </p:blipFill>
          <p:spPr>
            <a:xfrm>
              <a:off x="179512" y="160510"/>
              <a:ext cx="1548172" cy="54893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52" t="6896" r="5475" b="81507"/>
            <a:stretch/>
          </p:blipFill>
          <p:spPr>
            <a:xfrm>
              <a:off x="8028384" y="165869"/>
              <a:ext cx="894499" cy="4331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25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042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367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8543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1834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023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7120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8398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9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D345E-C1A5-45A1-AB5F-3606C62AC1C4}" type="datetimeFigureOut">
              <a:rPr lang="en-IN" smtClean="0"/>
              <a:pPr/>
              <a:t>19-05-2021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E5466-5A72-49EC-8CFB-24C62C1F865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224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73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テキスト ボックス 54"/>
          <p:cNvSpPr txBox="1"/>
          <p:nvPr/>
        </p:nvSpPr>
        <p:spPr>
          <a:xfrm>
            <a:off x="5531706" y="3727213"/>
            <a:ext cx="10663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kumimoji="1" lang="en-US" altLang="ja-JP" sz="1050" dirty="0">
                <a:solidFill>
                  <a:schemeClr val="bg1"/>
                </a:solidFill>
                <a:ea typeface="Arial" charset="0"/>
                <a:cs typeface="Arial" charset="0"/>
              </a:rPr>
              <a:t>Slide soft-down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kumimoji="1" lang="en-US" altLang="ja-JP" sz="1050" dirty="0">
                <a:solidFill>
                  <a:schemeClr val="bg1"/>
                </a:solidFill>
                <a:ea typeface="Arial" charset="0"/>
                <a:cs typeface="Arial" charset="0"/>
              </a:rPr>
              <a:t>wall shelf</a:t>
            </a:r>
          </a:p>
        </p:txBody>
      </p:sp>
      <p:sp>
        <p:nvSpPr>
          <p:cNvPr id="35" name="正方形/長方形 2"/>
          <p:cNvSpPr/>
          <p:nvPr/>
        </p:nvSpPr>
        <p:spPr>
          <a:xfrm>
            <a:off x="5531707" y="4142712"/>
            <a:ext cx="130418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kumimoji="1" lang="en-US" altLang="ja-JP" sz="1050" dirty="0">
                <a:solidFill>
                  <a:schemeClr val="bg1"/>
                </a:solidFill>
                <a:ea typeface="Arial" charset="0"/>
                <a:cs typeface="Arial" charset="0"/>
              </a:rPr>
              <a:t>Simulating the movement and the physical load using with/without the soft-down function</a:t>
            </a:r>
            <a:endParaRPr kumimoji="1" lang="ja-JP" altLang="en-US" sz="105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37" name="Picture 196" descr="食器洗浄機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" r="5049"/>
          <a:stretch/>
        </p:blipFill>
        <p:spPr bwMode="auto">
          <a:xfrm>
            <a:off x="4317995" y="2007535"/>
            <a:ext cx="1151879" cy="160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469"/>
          <p:cNvSpPr txBox="1">
            <a:spLocks noChangeArrowheads="1"/>
          </p:cNvSpPr>
          <p:nvPr/>
        </p:nvSpPr>
        <p:spPr bwMode="auto">
          <a:xfrm>
            <a:off x="2946103" y="3727213"/>
            <a:ext cx="76650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z="105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Bending </a:t>
            </a:r>
          </a:p>
          <a:p>
            <a:pPr>
              <a:defRPr/>
            </a:pPr>
            <a:r>
              <a:rPr lang="en-US" altLang="ja-JP" sz="105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posture</a:t>
            </a:r>
            <a:endParaRPr lang="ja-JP" altLang="en-US" sz="105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pic>
        <p:nvPicPr>
          <p:cNvPr id="40" name="Picture 491" descr="サブカウンタ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3625" r="4944" b="2686"/>
          <a:stretch/>
        </p:blipFill>
        <p:spPr bwMode="auto">
          <a:xfrm>
            <a:off x="3022609" y="2007535"/>
            <a:ext cx="1143734" cy="160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 Box 492"/>
          <p:cNvSpPr txBox="1">
            <a:spLocks noChangeArrowheads="1"/>
          </p:cNvSpPr>
          <p:nvPr/>
        </p:nvSpPr>
        <p:spPr bwMode="auto">
          <a:xfrm>
            <a:off x="4289363" y="3727213"/>
            <a:ext cx="748615" cy="33952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3500" tIns="8100" rIns="13500" bIns="810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altLang="ja-JP" sz="105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Distance to 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altLang="ja-JP" sz="1050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rPr>
              <a:t>counter shelf</a:t>
            </a:r>
            <a:endParaRPr lang="ja-JP" altLang="en-US" sz="1050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6" name="正方形/長方形 10"/>
          <p:cNvSpPr/>
          <p:nvPr/>
        </p:nvSpPr>
        <p:spPr>
          <a:xfrm>
            <a:off x="719335" y="3727213"/>
            <a:ext cx="21729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050" b="1" dirty="0">
                <a:solidFill>
                  <a:schemeClr val="bg1"/>
                </a:solidFill>
                <a:ea typeface="Arial" charset="0"/>
                <a:cs typeface="Arial" charset="0"/>
              </a:rPr>
              <a:t>Evaluation of suitable distance and height for human body</a:t>
            </a:r>
          </a:p>
          <a:p>
            <a:pPr>
              <a:defRPr/>
            </a:pPr>
            <a:r>
              <a:rPr lang="en-US" altLang="ja-JP" sz="1050" dirty="0">
                <a:solidFill>
                  <a:schemeClr val="bg1"/>
                </a:solidFill>
                <a:ea typeface="Arial" charset="0"/>
                <a:cs typeface="Arial" charset="0"/>
              </a:rPr>
              <a:t>Red :  muscle being stressed</a:t>
            </a:r>
          </a:p>
          <a:p>
            <a:pPr>
              <a:defRPr/>
            </a:pPr>
            <a:r>
              <a:rPr lang="en-US" altLang="ja-JP" sz="1050" dirty="0">
                <a:solidFill>
                  <a:schemeClr val="bg1"/>
                </a:solidFill>
                <a:ea typeface="Arial" charset="0"/>
                <a:cs typeface="Arial" charset="0"/>
              </a:rPr>
              <a:t>Green : muscle being relaxed </a:t>
            </a:r>
          </a:p>
        </p:txBody>
      </p:sp>
      <p:grpSp>
        <p:nvGrpSpPr>
          <p:cNvPr id="49" name="グループ化 12"/>
          <p:cNvGrpSpPr/>
          <p:nvPr/>
        </p:nvGrpSpPr>
        <p:grpSpPr>
          <a:xfrm>
            <a:off x="788158" y="2022877"/>
            <a:ext cx="2035269" cy="1227127"/>
            <a:chOff x="2062477" y="4017711"/>
            <a:chExt cx="2873470" cy="2357768"/>
          </a:xfrm>
        </p:grpSpPr>
        <p:pic>
          <p:nvPicPr>
            <p:cNvPr id="50" name="Picture 5" descr="３）　身体負担感評価 （その姿勢や動作が統計的にどの程度しんどいか）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1" t="5906" b="5906"/>
            <a:stretch/>
          </p:blipFill>
          <p:spPr bwMode="auto">
            <a:xfrm>
              <a:off x="2062477" y="4017711"/>
              <a:ext cx="2873470" cy="2235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正方形/長方形 90"/>
            <p:cNvSpPr/>
            <p:nvPr/>
          </p:nvSpPr>
          <p:spPr>
            <a:xfrm>
              <a:off x="4110397" y="4017711"/>
              <a:ext cx="811083" cy="487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105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rPr>
                <a:t>Hard </a:t>
              </a:r>
              <a:endParaRPr kumimoji="1" lang="ja-JP" altLang="en-US" sz="1050" dirty="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52" name="正方形/長方形 91"/>
            <p:cNvSpPr/>
            <p:nvPr/>
          </p:nvSpPr>
          <p:spPr>
            <a:xfrm>
              <a:off x="4128078" y="5887612"/>
              <a:ext cx="742855" cy="4878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1050" dirty="0">
                  <a:solidFill>
                    <a:srgbClr val="000000"/>
                  </a:solidFill>
                  <a:latin typeface="+mj-ea"/>
                  <a:ea typeface="+mj-ea"/>
                  <a:cs typeface="Arial" panose="020B0604020202020204" pitchFamily="34" charset="0"/>
                </a:rPr>
                <a:t>Easy </a:t>
              </a:r>
              <a:endParaRPr kumimoji="1" lang="ja-JP" altLang="en-US" sz="1050" dirty="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pic>
        <p:nvPicPr>
          <p:cNvPr id="53" name="Picture 21" descr="figure1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03" r="56666" b="29654"/>
          <a:stretch/>
        </p:blipFill>
        <p:spPr bwMode="auto">
          <a:xfrm>
            <a:off x="5589545" y="2007535"/>
            <a:ext cx="1400455" cy="1604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807787" y="915566"/>
            <a:ext cx="4226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chemeClr val="bg1"/>
                </a:solidFill>
              </a:rPr>
              <a:t>Digital Human Simulation Technology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0092" y="1440918"/>
            <a:ext cx="3599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99D1C"/>
                </a:solidFill>
                <a:cs typeface="Arial" panose="020B0604020202020204" pitchFamily="34" charset="0"/>
              </a:rPr>
              <a:t>Application Examples of Kitchen</a:t>
            </a:r>
            <a:endParaRPr lang="en-US" sz="2000" dirty="0">
              <a:solidFill>
                <a:srgbClr val="F99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077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99592" y="2033142"/>
            <a:ext cx="3511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99D1C"/>
                </a:solidFill>
                <a:ea typeface="Arial" charset="0"/>
                <a:cs typeface="Aharoni" pitchFamily="2" charset="-79"/>
              </a:rPr>
              <a:t>Key Products and Materials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75174" y="1277675"/>
            <a:ext cx="2588152" cy="2588152"/>
            <a:chOff x="2627730" y="3999634"/>
            <a:chExt cx="2291508" cy="2291508"/>
          </a:xfrm>
        </p:grpSpPr>
        <p:sp>
          <p:nvSpPr>
            <p:cNvPr id="5" name="Text Box 26"/>
            <p:cNvSpPr txBox="1">
              <a:spLocks noChangeArrowheads="1"/>
            </p:cNvSpPr>
            <p:nvPr/>
          </p:nvSpPr>
          <p:spPr bwMode="auto">
            <a:xfrm>
              <a:off x="3224576" y="4982400"/>
              <a:ext cx="1068712" cy="354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2600" b="1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Function</a:t>
              </a:r>
              <a:endParaRPr lang="en-US" altLang="ja-JP" sz="2600" b="1" dirty="0">
                <a:solidFill>
                  <a:schemeClr val="bg1"/>
                </a:solidFill>
                <a:latin typeface="+mn-lt"/>
                <a:ea typeface="Arial" charset="0"/>
                <a:cs typeface="Arial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627730" y="3999634"/>
              <a:ext cx="2291508" cy="2291508"/>
            </a:xfrm>
            <a:prstGeom prst="ellipse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89548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35896" y="1491630"/>
            <a:ext cx="4396423" cy="3456384"/>
            <a:chOff x="3367946" y="965025"/>
            <a:chExt cx="4663313" cy="417847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" b="28"/>
            <a:stretch/>
          </p:blipFill>
          <p:spPr>
            <a:xfrm>
              <a:off x="3367946" y="981338"/>
              <a:ext cx="2435576" cy="4155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"/>
            <a:stretch/>
          </p:blipFill>
          <p:spPr bwMode="auto">
            <a:xfrm>
              <a:off x="5865269" y="965025"/>
              <a:ext cx="2165990" cy="2348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図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32" b="3314"/>
            <a:stretch/>
          </p:blipFill>
          <p:spPr>
            <a:xfrm>
              <a:off x="5865269" y="3383271"/>
              <a:ext cx="2165990" cy="17602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664724" y="3399786"/>
            <a:ext cx="225109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ja-JP" sz="15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It has a texture similar to natural stone, Non porous</a:t>
            </a:r>
            <a:r>
              <a:rPr lang="ja-JP" altLang="en-US" sz="15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＆ </a:t>
            </a:r>
            <a:r>
              <a:rPr lang="en-US" altLang="ja-JP" sz="15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easy to clean.</a:t>
            </a:r>
            <a:endParaRPr lang="ja-JP" altLang="en-US" sz="15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724" y="1410171"/>
            <a:ext cx="1961377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IN" altLang="ja-JP" sz="15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Made of Mica and Glass with </a:t>
            </a:r>
            <a:r>
              <a:rPr lang="en-IN" altLang="ja-JP" sz="1650" b="1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Slimmest</a:t>
            </a:r>
            <a:r>
              <a:rPr lang="en-IN" altLang="ja-JP" sz="1500" dirty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 Thickness Options </a:t>
            </a:r>
            <a:endParaRPr lang="ja-JP" altLang="en-US" sz="1500" dirty="0">
              <a:solidFill>
                <a:prstClr val="white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70765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Panasonic Counter Top </a:t>
            </a:r>
            <a:r>
              <a:rPr lang="en-US" altLang="ja-JP" sz="1800" dirty="0">
                <a:solidFill>
                  <a:schemeClr val="bg1"/>
                </a:solidFill>
                <a:ea typeface="Arial" charset="0"/>
                <a:cs typeface="Arial" charset="0"/>
              </a:rPr>
              <a:t>(New Engineered Marble)</a:t>
            </a:r>
            <a:endParaRPr lang="ja-JP" altLang="en-US" sz="18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11"/>
          <p:cNvSpPr txBox="1">
            <a:spLocks noChangeArrowheads="1"/>
          </p:cNvSpPr>
          <p:nvPr/>
        </p:nvSpPr>
        <p:spPr bwMode="auto">
          <a:xfrm>
            <a:off x="7529449" y="4637330"/>
            <a:ext cx="1092842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  <a:ea typeface="Arial" charset="0"/>
                <a:cs typeface="Arial" charset="0"/>
              </a:rPr>
              <a:t>White</a:t>
            </a:r>
            <a:endParaRPr lang="ja-JP" altLang="en-US" sz="1050" dirty="0">
              <a:solidFill>
                <a:schemeClr val="bg1">
                  <a:lumMod val="9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6" name="テキスト ボックス 12"/>
          <p:cNvSpPr txBox="1">
            <a:spLocks noChangeArrowheads="1"/>
          </p:cNvSpPr>
          <p:nvPr/>
        </p:nvSpPr>
        <p:spPr bwMode="auto">
          <a:xfrm>
            <a:off x="4892246" y="4637330"/>
            <a:ext cx="74440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  <a:ea typeface="Arial" charset="0"/>
                <a:cs typeface="Arial" charset="0"/>
              </a:rPr>
              <a:t>Black</a:t>
            </a:r>
            <a:endParaRPr lang="ja-JP" altLang="en-US" sz="1050" dirty="0">
              <a:solidFill>
                <a:schemeClr val="bg1">
                  <a:lumMod val="9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7" name="テキスト ボックス 14"/>
          <p:cNvSpPr txBox="1">
            <a:spLocks noChangeArrowheads="1"/>
          </p:cNvSpPr>
          <p:nvPr/>
        </p:nvSpPr>
        <p:spPr bwMode="auto">
          <a:xfrm>
            <a:off x="6210770" y="4637330"/>
            <a:ext cx="852808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050" dirty="0">
                <a:solidFill>
                  <a:schemeClr val="bg1">
                    <a:lumMod val="95000"/>
                  </a:schemeClr>
                </a:solidFill>
                <a:ea typeface="Arial" charset="0"/>
                <a:cs typeface="Arial" charset="0"/>
              </a:rPr>
              <a:t>Beige</a:t>
            </a:r>
            <a:endParaRPr lang="ja-JP" altLang="en-US" sz="1050" dirty="0">
              <a:solidFill>
                <a:schemeClr val="bg1">
                  <a:lumMod val="95000"/>
                </a:schemeClr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4" descr="C:\Users\panasonic\Desktop\川手\NCM_3027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126644" y="3795886"/>
            <a:ext cx="1021061" cy="77705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anasonic\Desktop\川手\NCM_30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"/>
          <a:stretch/>
        </p:blipFill>
        <p:spPr bwMode="auto">
          <a:xfrm>
            <a:off x="7480845" y="3795886"/>
            <a:ext cx="1190050" cy="77705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932040" y="1498802"/>
            <a:ext cx="29080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350" dirty="0">
                <a:solidFill>
                  <a:schemeClr val="bg1"/>
                </a:solidFill>
                <a:ea typeface="Arial" charset="0"/>
                <a:cs typeface="Arial" charset="0"/>
              </a:rPr>
              <a:t>New material – Made of organic material, it’s hard &amp; it repels water / oil, prevents dirt accumulation and is  scratch-resistant with 12 color Shades </a:t>
            </a:r>
            <a:endParaRPr lang="ja-JP" altLang="en-US" sz="135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943280" y="2633619"/>
            <a:ext cx="2835296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1350" dirty="0">
                <a:solidFill>
                  <a:schemeClr val="bg1"/>
                </a:solidFill>
                <a:ea typeface="Arial" charset="0"/>
                <a:cs typeface="Arial" charset="0"/>
              </a:rPr>
              <a:t>Embossing ensures high heat resistance up to 300 </a:t>
            </a:r>
            <a:r>
              <a:rPr lang="ja-JP" alt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℃</a:t>
            </a:r>
          </a:p>
        </p:txBody>
      </p:sp>
      <p:pic>
        <p:nvPicPr>
          <p:cNvPr id="13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07786" y="1563638"/>
            <a:ext cx="3563820" cy="3009302"/>
          </a:xfrm>
          <a:prstGeom prst="rect">
            <a:avLst/>
          </a:prstGeom>
        </p:spPr>
      </p:pic>
      <p:pic>
        <p:nvPicPr>
          <p:cNvPr id="15" name="図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"/>
          <a:stretch/>
        </p:blipFill>
        <p:spPr>
          <a:xfrm>
            <a:off x="4704746" y="3792673"/>
            <a:ext cx="1130654" cy="788941"/>
          </a:xfrm>
          <a:prstGeom prst="rect">
            <a:avLst/>
          </a:prstGeom>
          <a:ln w="28575">
            <a:solidFill>
              <a:schemeClr val="bg1">
                <a:lumMod val="95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537145" y="1395087"/>
            <a:ext cx="4061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5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1</a:t>
            </a:r>
            <a:endParaRPr lang="en-US" sz="4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37145" y="2399048"/>
            <a:ext cx="40613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4500" b="1" dirty="0">
                <a:solidFill>
                  <a:schemeClr val="tx1">
                    <a:lumMod val="50000"/>
                    <a:lumOff val="50000"/>
                  </a:schemeClr>
                </a:solidFill>
                <a:ea typeface="Arial" charset="0"/>
                <a:cs typeface="Arial" charset="0"/>
              </a:rPr>
              <a:t>2</a:t>
            </a:r>
            <a:endParaRPr lang="en-US" sz="4500" b="1" dirty="0">
              <a:solidFill>
                <a:schemeClr val="tx1">
                  <a:lumMod val="50000"/>
                  <a:lumOff val="5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Counter Top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634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7"/>
          <p:cNvSpPr txBox="1"/>
          <p:nvPr/>
        </p:nvSpPr>
        <p:spPr>
          <a:xfrm>
            <a:off x="1252736" y="4118455"/>
            <a:ext cx="49034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500" dirty="0">
                <a:solidFill>
                  <a:schemeClr val="bg1"/>
                </a:solidFill>
                <a:ea typeface="Arial" charset="0"/>
                <a:cs typeface="Arial" charset="0"/>
              </a:rPr>
              <a:t>The SS sinks are completely seamless leaving no gap between the sink and countertop, which is very easy to clean.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90" y="3985574"/>
            <a:ext cx="1604948" cy="84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82582" y="1579604"/>
            <a:ext cx="6368156" cy="2405970"/>
            <a:chOff x="224128" y="1541400"/>
            <a:chExt cx="8954543" cy="338314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952" y="1541401"/>
              <a:ext cx="2866331" cy="3383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70282" y="1541400"/>
              <a:ext cx="1808389" cy="3383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128" y="1541402"/>
              <a:ext cx="4279825" cy="3383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6464675" y="3985574"/>
            <a:ext cx="1286063" cy="11277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12" name="Rectangle 11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Panasonic - Stainless Steel Sinks with Surgical Grade 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38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Seamless Sink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8" name="テキスト ボックス 58"/>
          <p:cNvSpPr txBox="1">
            <a:spLocks noChangeArrowheads="1"/>
          </p:cNvSpPr>
          <p:nvPr/>
        </p:nvSpPr>
        <p:spPr bwMode="auto">
          <a:xfrm>
            <a:off x="5392162" y="4355842"/>
            <a:ext cx="2059752" cy="22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872"/>
              </a:lnSpc>
            </a:pPr>
            <a:r>
              <a:rPr lang="en-US" altLang="ja-JP" sz="1500" b="1" dirty="0">
                <a:solidFill>
                  <a:schemeClr val="bg1"/>
                </a:solidFill>
                <a:ea typeface="MS PMincho" pitchFamily="18" charset="-128"/>
              </a:rPr>
              <a:t>Aluminum bottom</a:t>
            </a:r>
          </a:p>
        </p:txBody>
      </p:sp>
      <p:sp>
        <p:nvSpPr>
          <p:cNvPr id="19" name="テキスト ボックス 59"/>
          <p:cNvSpPr txBox="1">
            <a:spLocks noChangeArrowheads="1"/>
          </p:cNvSpPr>
          <p:nvPr/>
        </p:nvSpPr>
        <p:spPr bwMode="auto">
          <a:xfrm>
            <a:off x="5392162" y="4572736"/>
            <a:ext cx="2428246" cy="32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872"/>
              </a:lnSpc>
            </a:pPr>
            <a:r>
              <a:rPr lang="en-US" altLang="ja-JP" sz="1000" dirty="0">
                <a:solidFill>
                  <a:schemeClr val="bg1"/>
                </a:solidFill>
                <a:ea typeface="MS PMincho" pitchFamily="18" charset="-128"/>
              </a:rPr>
              <a:t>Sink cabinet have water proof tough aluminum bottom </a:t>
            </a:r>
          </a:p>
        </p:txBody>
      </p:sp>
      <p:pic>
        <p:nvPicPr>
          <p:cNvPr id="21" name="図 61" descr="22_4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21" y="1538833"/>
            <a:ext cx="2213982" cy="268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804242" y="3657943"/>
            <a:ext cx="3935652" cy="1116762"/>
            <a:chOff x="1598390" y="3823396"/>
            <a:chExt cx="3350419" cy="950699"/>
          </a:xfrm>
        </p:grpSpPr>
        <p:pic>
          <p:nvPicPr>
            <p:cNvPr id="20" name="図 60" descr="22_3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98390" y="3831730"/>
              <a:ext cx="1494234" cy="926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正方形/長方形 63"/>
            <p:cNvSpPr/>
            <p:nvPr/>
          </p:nvSpPr>
          <p:spPr>
            <a:xfrm>
              <a:off x="3233118" y="3832921"/>
              <a:ext cx="548879" cy="158353"/>
            </a:xfrm>
            <a:prstGeom prst="rect">
              <a:avLst/>
            </a:prstGeom>
            <a:solidFill>
              <a:srgbClr val="E9EA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23" name="正方形/長方形 64"/>
            <p:cNvSpPr/>
            <p:nvPr/>
          </p:nvSpPr>
          <p:spPr>
            <a:xfrm>
              <a:off x="3233118" y="4417517"/>
              <a:ext cx="548879" cy="159544"/>
            </a:xfrm>
            <a:prstGeom prst="rect">
              <a:avLst/>
            </a:prstGeom>
            <a:solidFill>
              <a:srgbClr val="E9EA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24" name="テキスト ボックス 66"/>
            <p:cNvSpPr txBox="1">
              <a:spLocks noChangeArrowheads="1"/>
            </p:cNvSpPr>
            <p:nvPr/>
          </p:nvSpPr>
          <p:spPr bwMode="auto">
            <a:xfrm>
              <a:off x="3166443" y="3998417"/>
              <a:ext cx="178236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750"/>
                </a:lnSpc>
              </a:pPr>
              <a:r>
                <a:rPr lang="en-US" altLang="ja-JP" sz="788" dirty="0">
                  <a:solidFill>
                    <a:schemeClr val="bg1"/>
                  </a:solidFill>
                  <a:ea typeface="MS PMincho" pitchFamily="18" charset="-128"/>
                </a:rPr>
                <a:t>Emboss surface hard to be scratched</a:t>
              </a:r>
            </a:p>
            <a:p>
              <a:pPr>
                <a:lnSpc>
                  <a:spcPts val="750"/>
                </a:lnSpc>
              </a:pPr>
              <a:r>
                <a:rPr lang="en-US" altLang="ja-JP" sz="788" dirty="0">
                  <a:solidFill>
                    <a:schemeClr val="bg1"/>
                  </a:solidFill>
                  <a:ea typeface="MS PMincho" pitchFamily="18" charset="-128"/>
                </a:rPr>
                <a:t>Easy to clean stains &amp; dirt in drain hole </a:t>
              </a:r>
            </a:p>
            <a:p>
              <a:pPr>
                <a:lnSpc>
                  <a:spcPts val="750"/>
                </a:lnSpc>
              </a:pPr>
              <a:r>
                <a:rPr lang="en-US" altLang="ja-JP" sz="788" dirty="0">
                  <a:solidFill>
                    <a:schemeClr val="bg1"/>
                  </a:solidFill>
                  <a:ea typeface="MS PMincho" pitchFamily="18" charset="-128"/>
                </a:rPr>
                <a:t>by Integral molding</a:t>
              </a:r>
            </a:p>
          </p:txBody>
        </p:sp>
        <p:sp>
          <p:nvSpPr>
            <p:cNvPr id="25" name="テキスト ボックス 67"/>
            <p:cNvSpPr txBox="1">
              <a:spLocks noChangeArrowheads="1"/>
            </p:cNvSpPr>
            <p:nvPr/>
          </p:nvSpPr>
          <p:spPr bwMode="auto">
            <a:xfrm>
              <a:off x="3166443" y="4566346"/>
              <a:ext cx="1782366" cy="207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872"/>
                </a:lnSpc>
              </a:pPr>
              <a:r>
                <a:rPr lang="en-US" altLang="ja-JP" sz="788" dirty="0">
                  <a:solidFill>
                    <a:schemeClr val="bg1"/>
                  </a:solidFill>
                  <a:ea typeface="MS PMincho" pitchFamily="18" charset="-128"/>
                </a:rPr>
                <a:t>Stainless Steel SUS304</a:t>
              </a:r>
            </a:p>
          </p:txBody>
        </p:sp>
        <p:sp>
          <p:nvSpPr>
            <p:cNvPr id="26" name="テキスト ボックス 68"/>
            <p:cNvSpPr txBox="1">
              <a:spLocks noChangeArrowheads="1"/>
            </p:cNvSpPr>
            <p:nvPr/>
          </p:nvSpPr>
          <p:spPr bwMode="auto">
            <a:xfrm>
              <a:off x="3221212" y="3823396"/>
              <a:ext cx="594122" cy="207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872"/>
                </a:lnSpc>
              </a:pPr>
              <a:r>
                <a:rPr lang="en-US" altLang="ja-JP" sz="975">
                  <a:ea typeface="MS PMincho" pitchFamily="18" charset="-128"/>
                </a:rPr>
                <a:t>Feature</a:t>
              </a:r>
            </a:p>
          </p:txBody>
        </p:sp>
        <p:sp>
          <p:nvSpPr>
            <p:cNvPr id="27" name="テキスト ボックス 69"/>
            <p:cNvSpPr txBox="1">
              <a:spLocks noChangeArrowheads="1"/>
            </p:cNvSpPr>
            <p:nvPr/>
          </p:nvSpPr>
          <p:spPr bwMode="auto">
            <a:xfrm>
              <a:off x="3221212" y="4407992"/>
              <a:ext cx="594122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ts val="872"/>
                </a:lnSpc>
              </a:pPr>
              <a:r>
                <a:rPr lang="en-US" altLang="ja-JP" sz="975">
                  <a:ea typeface="MS PMincho" pitchFamily="18" charset="-128"/>
                </a:rPr>
                <a:t>Material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04242" y="1551905"/>
            <a:ext cx="4576763" cy="1949054"/>
            <a:chOff x="1187624" y="1707654"/>
            <a:chExt cx="4576763" cy="1949054"/>
          </a:xfrm>
        </p:grpSpPr>
        <p:sp>
          <p:nvSpPr>
            <p:cNvPr id="14" name="正方形/長方形 41"/>
            <p:cNvSpPr/>
            <p:nvPr/>
          </p:nvSpPr>
          <p:spPr>
            <a:xfrm>
              <a:off x="1187624" y="1707654"/>
              <a:ext cx="4576763" cy="1949054"/>
            </a:xfrm>
            <a:prstGeom prst="rect">
              <a:avLst/>
            </a:prstGeom>
            <a:solidFill>
              <a:srgbClr val="EBEB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>
                <a:solidFill>
                  <a:srgbClr val="FFFFFF"/>
                </a:solidFill>
              </a:endParaRPr>
            </a:p>
          </p:txBody>
        </p:sp>
        <p:pic>
          <p:nvPicPr>
            <p:cNvPr id="17" name="図 56" descr="22_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94485" y="2591679"/>
              <a:ext cx="1515666" cy="96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図 19" descr="28_1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07240" y="1864638"/>
              <a:ext cx="2247900" cy="1754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円/楕円 57"/>
            <p:cNvSpPr/>
            <p:nvPr/>
          </p:nvSpPr>
          <p:spPr>
            <a:xfrm>
              <a:off x="2897361" y="2819699"/>
              <a:ext cx="739379" cy="594122"/>
            </a:xfrm>
            <a:prstGeom prst="ellipse">
              <a:avLst/>
            </a:prstGeom>
            <a:noFill/>
            <a:ln w="19050" cmpd="sng">
              <a:solidFill>
                <a:srgbClr val="CC0000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30" name="テキスト ボックス 1"/>
          <p:cNvSpPr txBox="1">
            <a:spLocks noChangeArrowheads="1"/>
          </p:cNvSpPr>
          <p:nvPr/>
        </p:nvSpPr>
        <p:spPr bwMode="auto">
          <a:xfrm>
            <a:off x="7686056" y="5161658"/>
            <a:ext cx="216694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altLang="ja-JP" sz="525">
                <a:latin typeface="MS PMincho" pitchFamily="18" charset="-128"/>
                <a:ea typeface="MS PMincho" pitchFamily="18" charset="-128"/>
              </a:rPr>
              <a:t>22</a:t>
            </a:r>
            <a:endParaRPr lang="ja-JP" altLang="en-US" sz="525">
              <a:latin typeface="MS PMincho" pitchFamily="18" charset="-128"/>
              <a:ea typeface="MS PMincho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4856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" r="3099"/>
          <a:stretch/>
        </p:blipFill>
        <p:spPr bwMode="auto">
          <a:xfrm>
            <a:off x="5529532" y="1491630"/>
            <a:ext cx="2555413" cy="338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" r="2534" b="5214"/>
          <a:stretch/>
        </p:blipFill>
        <p:spPr bwMode="auto">
          <a:xfrm>
            <a:off x="3175613" y="1491630"/>
            <a:ext cx="2214409" cy="340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1286970" y="-868321"/>
            <a:ext cx="6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500" b="1" dirty="0">
              <a:solidFill>
                <a:schemeClr val="bg1"/>
              </a:solidFill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725886" y="3581400"/>
            <a:ext cx="2257949" cy="1295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8" name="Oval 7"/>
          <p:cNvSpPr/>
          <p:nvPr/>
        </p:nvSpPr>
        <p:spPr>
          <a:xfrm>
            <a:off x="5954486" y="3679373"/>
            <a:ext cx="2029349" cy="9445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sp>
        <p:nvSpPr>
          <p:cNvPr id="9" name="Rectangle 8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807787" y="915566"/>
            <a:ext cx="4226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Unique Floor Stocker</a:t>
            </a:r>
            <a:endParaRPr lang="ja-JP" altLang="en-US" sz="15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092" y="1440918"/>
            <a:ext cx="1871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99D1C"/>
                </a:solidFill>
                <a:cs typeface="Arial" panose="020B0604020202020204" pitchFamily="34" charset="0"/>
              </a:rPr>
              <a:t>“Floor  Stocker”</a:t>
            </a:r>
          </a:p>
          <a:p>
            <a:r>
              <a:rPr lang="en-US" sz="2000" dirty="0">
                <a:solidFill>
                  <a:srgbClr val="F99D1C"/>
                </a:solidFill>
                <a:cs typeface="Arial" panose="020B0604020202020204" pitchFamily="34" charset="0"/>
              </a:rPr>
              <a:t>Storage</a:t>
            </a:r>
            <a:endParaRPr lang="en-US" sz="2000" dirty="0">
              <a:solidFill>
                <a:srgbClr val="F99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52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9"/>
          <p:cNvSpPr txBox="1"/>
          <p:nvPr/>
        </p:nvSpPr>
        <p:spPr>
          <a:xfrm>
            <a:off x="807786" y="1403393"/>
            <a:ext cx="238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Stainless Steel </a:t>
            </a:r>
          </a:p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Finish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/>
          <a:srcRect l="1695" t="1695" r="1695" b="1695"/>
          <a:stretch/>
        </p:blipFill>
        <p:spPr bwMode="auto">
          <a:xfrm>
            <a:off x="2276349" y="1491237"/>
            <a:ext cx="2381737" cy="316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テキスト ボックス 9"/>
          <p:cNvSpPr txBox="1"/>
          <p:nvPr/>
        </p:nvSpPr>
        <p:spPr>
          <a:xfrm>
            <a:off x="5161437" y="1400051"/>
            <a:ext cx="741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White </a:t>
            </a:r>
          </a:p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Finish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902918" y="1491237"/>
            <a:ext cx="2416606" cy="3168745"/>
            <a:chOff x="4695426" y="1400051"/>
            <a:chExt cx="2416606" cy="3168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3" b="-281"/>
            <a:stretch/>
          </p:blipFill>
          <p:spPr bwMode="auto">
            <a:xfrm>
              <a:off x="4695426" y="1400051"/>
              <a:ext cx="2416606" cy="3168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Left Brace 8"/>
            <p:cNvSpPr/>
            <p:nvPr/>
          </p:nvSpPr>
          <p:spPr>
            <a:xfrm flipH="1">
              <a:off x="4803354" y="3552940"/>
              <a:ext cx="134680" cy="88410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endParaRPr lang="en-IN" sz="1350" b="1" spc="38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Internal Finish Of Drawers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78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9"/>
          <p:cNvSpPr txBox="1"/>
          <p:nvPr/>
        </p:nvSpPr>
        <p:spPr>
          <a:xfrm>
            <a:off x="683568" y="1475704"/>
            <a:ext cx="4040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Each Drawer with Built In Extra Height to store Large Utensils / Big Groceries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20072" y="1475704"/>
            <a:ext cx="2520280" cy="3413707"/>
            <a:chOff x="5387220" y="1189695"/>
            <a:chExt cx="2416606" cy="327328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3" b="-281"/>
            <a:stretch/>
          </p:blipFill>
          <p:spPr bwMode="auto">
            <a:xfrm>
              <a:off x="5387220" y="1189695"/>
              <a:ext cx="2416606" cy="3168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5584874" y="2205112"/>
              <a:ext cx="2218952" cy="112893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4874" y="3334044"/>
              <a:ext cx="2218952" cy="112893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sp>
        <p:nvSpPr>
          <p:cNvPr id="8" name="Rectangle 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Floor Stocker Model Allows extra Built-In Height 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838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99592" y="2033142"/>
            <a:ext cx="3511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99D1C"/>
                </a:solidFill>
                <a:ea typeface="Arial" charset="0"/>
                <a:cs typeface="Aharoni" pitchFamily="2" charset="-79"/>
              </a:rPr>
              <a:t>Panasonic Kitchens Solutions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175174" y="1277675"/>
            <a:ext cx="2588152" cy="2588152"/>
            <a:chOff x="2627730" y="3999634"/>
            <a:chExt cx="2291508" cy="2291508"/>
          </a:xfrm>
        </p:grpSpPr>
        <p:sp>
          <p:nvSpPr>
            <p:cNvPr id="5" name="Text Box 26"/>
            <p:cNvSpPr txBox="1">
              <a:spLocks noChangeArrowheads="1"/>
            </p:cNvSpPr>
            <p:nvPr/>
          </p:nvSpPr>
          <p:spPr bwMode="auto">
            <a:xfrm>
              <a:off x="2950201" y="4794121"/>
              <a:ext cx="1617461" cy="70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260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   Safety &amp; </a:t>
              </a:r>
            </a:p>
            <a:p>
              <a:pPr algn="ctr" eaLnBrk="1" hangingPunct="1"/>
              <a:r>
                <a:rPr lang="en-US" altLang="ja-JP" sz="260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Maintenance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627730" y="3999634"/>
              <a:ext cx="2291508" cy="2291508"/>
            </a:xfrm>
            <a:prstGeom prst="ellipse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547876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5" b="6516"/>
          <a:stretch/>
        </p:blipFill>
        <p:spPr>
          <a:xfrm>
            <a:off x="664745" y="1419623"/>
            <a:ext cx="7812739" cy="31266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043344" y="4085079"/>
            <a:ext cx="7057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Japanese Premium Luxury Kitchen Experience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9542"/>
            <a:ext cx="1297338" cy="1297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114" y="4655194"/>
            <a:ext cx="4176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chemeClr val="bg1"/>
                </a:solidFill>
              </a:rPr>
              <a:t>Rahul Thakkar , GM- Housing Business</a:t>
            </a:r>
          </a:p>
        </p:txBody>
      </p:sp>
    </p:spTree>
    <p:extLst>
      <p:ext uri="{BB962C8B-B14F-4D97-AF65-F5344CB8AC3E}">
        <p14:creationId xmlns:p14="http://schemas.microsoft.com/office/powerpoint/2010/main" val="3170390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39695" y="4063105"/>
            <a:ext cx="27860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ea typeface="Arial" charset="0"/>
                <a:cs typeface="Arial" charset="0"/>
              </a:rPr>
              <a:t>Anti Earthquake Locks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8735" y="3985789"/>
            <a:ext cx="20510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  <a:ea typeface="Arial" charset="0"/>
                <a:cs typeface="Arial" charset="0"/>
              </a:rPr>
              <a:t>Rounded Edges of Side Verticals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/>
          <a:srcRect l="3757" r="3757" b="3371"/>
          <a:stretch/>
        </p:blipFill>
        <p:spPr bwMode="auto">
          <a:xfrm>
            <a:off x="1459598" y="1923678"/>
            <a:ext cx="3281391" cy="196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/>
          <a:srcRect l="15429" b="15030"/>
          <a:stretch/>
        </p:blipFill>
        <p:spPr bwMode="auto">
          <a:xfrm>
            <a:off x="5002829" y="1923679"/>
            <a:ext cx="2605066" cy="1967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al 10"/>
          <p:cNvSpPr/>
          <p:nvPr/>
        </p:nvSpPr>
        <p:spPr>
          <a:xfrm>
            <a:off x="6657975" y="3170444"/>
            <a:ext cx="731820" cy="815345"/>
          </a:xfrm>
          <a:prstGeom prst="ellipse">
            <a:avLst/>
          </a:prstGeom>
          <a:noFill/>
          <a:ln w="38100">
            <a:solidFill>
              <a:srgbClr val="F99D1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 sz="1350" dirty="0">
              <a:ln>
                <a:solidFill>
                  <a:srgbClr val="FF0000"/>
                </a:solidFill>
                <a:prstDash val="lgDash"/>
              </a:ln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807787" y="915566"/>
            <a:ext cx="4226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Built-In Safety Features 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1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9"/>
          <p:cNvSpPr txBox="1"/>
          <p:nvPr/>
        </p:nvSpPr>
        <p:spPr>
          <a:xfrm>
            <a:off x="683568" y="1497259"/>
            <a:ext cx="241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All Drawers are lined with Stainless Steel Mats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91880" y="1563638"/>
            <a:ext cx="4838480" cy="3236063"/>
            <a:chOff x="2063248" y="1264348"/>
            <a:chExt cx="4838480" cy="323606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2"/>
            <a:srcRect b="13134"/>
            <a:stretch/>
          </p:blipFill>
          <p:spPr bwMode="auto">
            <a:xfrm>
              <a:off x="2063248" y="1264348"/>
              <a:ext cx="4838480" cy="323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Oval 7"/>
            <p:cNvSpPr/>
            <p:nvPr/>
          </p:nvSpPr>
          <p:spPr>
            <a:xfrm>
              <a:off x="2827342" y="2342272"/>
              <a:ext cx="1681354" cy="165647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sp>
        <p:nvSpPr>
          <p:cNvPr id="9" name="Rectangle 8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807787" y="915566"/>
            <a:ext cx="4226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Built-in SS base</a:t>
            </a:r>
            <a:endParaRPr lang="ja-JP" altLang="en-US" sz="15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98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9"/>
          <p:cNvSpPr txBox="1"/>
          <p:nvPr/>
        </p:nvSpPr>
        <p:spPr>
          <a:xfrm>
            <a:off x="642225" y="1546037"/>
            <a:ext cx="2129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Smart Strip Stops Dust  to enter in your cabinet and Stops insects and keeps kitchen Hygienic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15816" y="1635646"/>
            <a:ext cx="5841905" cy="2547938"/>
            <a:chOff x="1664909" y="1646779"/>
            <a:chExt cx="5841905" cy="2547938"/>
          </a:xfrm>
        </p:grpSpPr>
        <p:pic>
          <p:nvPicPr>
            <p:cNvPr id="16" name="図 34" descr="26_1.png"/>
            <p:cNvPicPr>
              <a:picLocks noChangeAspect="1"/>
            </p:cNvPicPr>
            <p:nvPr/>
          </p:nvPicPr>
          <p:blipFill rotWithShape="1">
            <a:blip r:embed="rId2"/>
            <a:srcRect l="11866"/>
            <a:stretch/>
          </p:blipFill>
          <p:spPr bwMode="auto">
            <a:xfrm>
              <a:off x="1664909" y="1646779"/>
              <a:ext cx="3177413" cy="2547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1982338" y="1965278"/>
              <a:ext cx="1934570" cy="71650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pic>
          <p:nvPicPr>
            <p:cNvPr id="18" name="図 35" descr="26_2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74392" y="1646780"/>
              <a:ext cx="2232422" cy="1334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ight Arrow 18"/>
            <p:cNvSpPr/>
            <p:nvPr/>
          </p:nvSpPr>
          <p:spPr>
            <a:xfrm>
              <a:off x="4769971" y="1944806"/>
              <a:ext cx="738134" cy="318498"/>
            </a:xfrm>
            <a:prstGeom prst="rightArrow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sp>
        <p:nvSpPr>
          <p:cNvPr id="9" name="Rectangle 8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53483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Smart Strip -Dust Free and Insect Free Cabinet 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4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99592" y="2033142"/>
            <a:ext cx="3511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99D1C"/>
                </a:solidFill>
                <a:ea typeface="Arial" charset="0"/>
                <a:cs typeface="Aharoni" pitchFamily="2" charset="-79"/>
              </a:rPr>
              <a:t>Smart Customizations</a:t>
            </a:r>
            <a:r>
              <a:rPr lang="mr-IN" altLang="ja-JP" sz="3200" dirty="0">
                <a:solidFill>
                  <a:srgbClr val="F99D1C"/>
                </a:solidFill>
                <a:ea typeface="Arial" charset="0"/>
                <a:cs typeface="Aharoni" pitchFamily="2" charset="-79"/>
              </a:rPr>
              <a:t>…</a:t>
            </a:r>
            <a:endParaRPr lang="en-US" altLang="ja-JP" sz="3200" dirty="0">
              <a:solidFill>
                <a:srgbClr val="F99D1C"/>
              </a:solidFill>
              <a:ea typeface="Arial" charset="0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5174" y="1277675"/>
            <a:ext cx="2588152" cy="2588152"/>
            <a:chOff x="2627730" y="3999634"/>
            <a:chExt cx="2291508" cy="2291508"/>
          </a:xfrm>
        </p:grpSpPr>
        <p:sp>
          <p:nvSpPr>
            <p:cNvPr id="5" name="Text Box 26"/>
            <p:cNvSpPr txBox="1">
              <a:spLocks noChangeArrowheads="1"/>
            </p:cNvSpPr>
            <p:nvPr/>
          </p:nvSpPr>
          <p:spPr bwMode="auto">
            <a:xfrm>
              <a:off x="3297469" y="4805276"/>
              <a:ext cx="922925" cy="708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260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L-Class</a:t>
              </a:r>
            </a:p>
            <a:p>
              <a:pPr algn="ctr" eaLnBrk="1" hangingPunct="1"/>
              <a:r>
                <a:rPr lang="en-US" altLang="ja-JP" sz="260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Kitchen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627730" y="3999634"/>
              <a:ext cx="2291508" cy="2291508"/>
            </a:xfrm>
            <a:prstGeom prst="ellipse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091365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Pull Down Unit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33" name="図 15" descr="17_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2477" y="2907232"/>
            <a:ext cx="579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テキスト ボックス 28"/>
          <p:cNvSpPr txBox="1">
            <a:spLocks noChangeArrowheads="1"/>
          </p:cNvSpPr>
          <p:nvPr/>
        </p:nvSpPr>
        <p:spPr bwMode="auto">
          <a:xfrm>
            <a:off x="5600820" y="4606170"/>
            <a:ext cx="2990850" cy="25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63"/>
              </a:lnSpc>
            </a:pPr>
            <a:r>
              <a:rPr lang="en-US" altLang="ja-JP" sz="1400" dirty="0">
                <a:solidFill>
                  <a:schemeClr val="bg1"/>
                </a:solidFill>
                <a:ea typeface="MS PMincho" pitchFamily="18" charset="-128"/>
              </a:rPr>
              <a:t>Quick &amp; Easy, Store &amp; Use</a:t>
            </a:r>
          </a:p>
        </p:txBody>
      </p:sp>
      <p:sp>
        <p:nvSpPr>
          <p:cNvPr id="35" name="テキスト ボックス 29"/>
          <p:cNvSpPr txBox="1">
            <a:spLocks noChangeArrowheads="1"/>
          </p:cNvSpPr>
          <p:nvPr/>
        </p:nvSpPr>
        <p:spPr bwMode="auto">
          <a:xfrm>
            <a:off x="2697362" y="4607580"/>
            <a:ext cx="2295178" cy="40902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63"/>
              </a:lnSpc>
            </a:pPr>
            <a:r>
              <a:rPr lang="en-US" altLang="ja-JP" sz="1400" dirty="0">
                <a:solidFill>
                  <a:schemeClr val="bg1"/>
                </a:solidFill>
                <a:ea typeface="MS PMincho" pitchFamily="18" charset="-128"/>
              </a:rPr>
              <a:t>Seasoning is not conveniently stored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71800" y="1524747"/>
            <a:ext cx="2247553" cy="3032431"/>
            <a:chOff x="2602724" y="1524747"/>
            <a:chExt cx="2247553" cy="3279251"/>
          </a:xfrm>
        </p:grpSpPr>
        <p:sp>
          <p:nvSpPr>
            <p:cNvPr id="31" name="正方形/長方形 6"/>
            <p:cNvSpPr/>
            <p:nvPr/>
          </p:nvSpPr>
          <p:spPr>
            <a:xfrm>
              <a:off x="2602724" y="1524747"/>
              <a:ext cx="2247553" cy="3279251"/>
            </a:xfrm>
            <a:prstGeom prst="rect">
              <a:avLst/>
            </a:prstGeom>
            <a:solidFill>
              <a:srgbClr val="EBEBE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36" name="図 30" descr="18_1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709087" y="1604363"/>
              <a:ext cx="966788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図 31" descr="18_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59217" y="1604363"/>
              <a:ext cx="966787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正方形/長方形 32"/>
            <p:cNvSpPr/>
            <p:nvPr/>
          </p:nvSpPr>
          <p:spPr>
            <a:xfrm>
              <a:off x="3053574" y="2839550"/>
              <a:ext cx="844550" cy="601663"/>
            </a:xfrm>
            <a:prstGeom prst="rect">
              <a:avLst/>
            </a:prstGeom>
            <a:noFill/>
            <a:ln w="12700" cmpd="sng"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rgbClr val="FFFFFF"/>
                </a:solidFill>
              </a:endParaRPr>
            </a:p>
          </p:txBody>
        </p:sp>
        <p:pic>
          <p:nvPicPr>
            <p:cNvPr id="39" name="図 33" descr="18_3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9087" y="3472481"/>
              <a:ext cx="2001837" cy="1238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0" name="図形グループ 34"/>
            <p:cNvGrpSpPr>
              <a:grpSpLocks/>
            </p:cNvGrpSpPr>
            <p:nvPr/>
          </p:nvGrpSpPr>
          <p:grpSpPr bwMode="auto">
            <a:xfrm>
              <a:off x="3323449" y="3447563"/>
              <a:ext cx="187325" cy="174625"/>
              <a:chOff x="1082524" y="4338231"/>
              <a:chExt cx="187909" cy="175278"/>
            </a:xfrm>
          </p:grpSpPr>
          <p:cxnSp>
            <p:nvCxnSpPr>
              <p:cNvPr id="41" name="直線コネクタ 35"/>
              <p:cNvCxnSpPr/>
              <p:nvPr/>
            </p:nvCxnSpPr>
            <p:spPr>
              <a:xfrm>
                <a:off x="1082524" y="4338231"/>
                <a:ext cx="167208" cy="151376"/>
              </a:xfrm>
              <a:prstGeom prst="line">
                <a:avLst/>
              </a:prstGeom>
              <a:ln w="12700" cmpd="sng">
                <a:solidFill>
                  <a:srgbClr val="CC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二等辺三角形 36"/>
              <p:cNvSpPr/>
              <p:nvPr/>
            </p:nvSpPr>
            <p:spPr>
              <a:xfrm rot="7917023">
                <a:off x="1218661" y="4461737"/>
                <a:ext cx="55771" cy="47773"/>
              </a:xfrm>
              <a:prstGeom prst="triangle">
                <a:avLst/>
              </a:prstGeom>
              <a:solidFill>
                <a:srgbClr val="CC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</p:grpSp>
      <p:pic>
        <p:nvPicPr>
          <p:cNvPr id="43" name="図 37" descr="18_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1915" y="1520291"/>
            <a:ext cx="299085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テキスト ボックス 5"/>
          <p:cNvSpPr txBox="1">
            <a:spLocks noChangeArrowheads="1"/>
          </p:cNvSpPr>
          <p:nvPr/>
        </p:nvSpPr>
        <p:spPr bwMode="auto">
          <a:xfrm>
            <a:off x="718603" y="1416249"/>
            <a:ext cx="1788065" cy="30546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2075"/>
              </a:lnSpc>
            </a:pPr>
            <a:r>
              <a:rPr lang="en-US" altLang="ja-JP" sz="1400" dirty="0">
                <a:solidFill>
                  <a:schemeClr val="bg1"/>
                </a:solidFill>
                <a:ea typeface="MS PMincho" pitchFamily="18" charset="-128"/>
              </a:rPr>
              <a:t>Seasoning and cooking tools can be picked up and stored easily and rapidly. </a:t>
            </a:r>
          </a:p>
          <a:p>
            <a:pPr eaLnBrk="1" hangingPunct="1">
              <a:lnSpc>
                <a:spcPts val="2075"/>
              </a:lnSpc>
            </a:pPr>
            <a:r>
              <a:rPr lang="en-US" altLang="ja-JP" sz="1400" dirty="0">
                <a:solidFill>
                  <a:schemeClr val="bg1"/>
                </a:solidFill>
                <a:ea typeface="MS PMincho" pitchFamily="18" charset="-128"/>
              </a:rPr>
              <a:t>You don`t have to prepare seasoning space on the work top while cooking.</a:t>
            </a:r>
          </a:p>
          <a:p>
            <a:pPr eaLnBrk="1" hangingPunct="1">
              <a:lnSpc>
                <a:spcPts val="2075"/>
              </a:lnSpc>
            </a:pPr>
            <a:r>
              <a:rPr lang="en-US" altLang="ja-JP" sz="1400" dirty="0">
                <a:solidFill>
                  <a:schemeClr val="bg1"/>
                </a:solidFill>
                <a:ea typeface="MS PMincho" pitchFamily="18" charset="-128"/>
              </a:rPr>
              <a:t>Rear space of the cabinet can be used efficiently.</a:t>
            </a:r>
          </a:p>
        </p:txBody>
      </p:sp>
      <p:sp>
        <p:nvSpPr>
          <p:cNvPr id="45" name="テキスト ボックス 14"/>
          <p:cNvSpPr txBox="1">
            <a:spLocks noChangeArrowheads="1"/>
          </p:cNvSpPr>
          <p:nvPr/>
        </p:nvSpPr>
        <p:spPr bwMode="auto">
          <a:xfrm>
            <a:off x="5621915" y="1767251"/>
            <a:ext cx="296975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ts val="2263"/>
              </a:lnSpc>
            </a:pPr>
            <a:r>
              <a:rPr lang="en-US" altLang="ja-JP" sz="3000" dirty="0">
                <a:ea typeface="MS PMincho" pitchFamily="18" charset="-128"/>
              </a:rPr>
              <a:t>Pull Down unit</a:t>
            </a:r>
          </a:p>
        </p:txBody>
      </p:sp>
      <p:sp>
        <p:nvSpPr>
          <p:cNvPr id="46" name="テキスト ボックス 1"/>
          <p:cNvSpPr txBox="1">
            <a:spLocks noChangeArrowheads="1"/>
          </p:cNvSpPr>
          <p:nvPr/>
        </p:nvSpPr>
        <p:spPr bwMode="auto">
          <a:xfrm>
            <a:off x="8898880" y="6428471"/>
            <a:ext cx="2889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altLang="ja-JP" sz="700">
                <a:latin typeface="MS PMincho" pitchFamily="18" charset="-128"/>
                <a:ea typeface="MS PMincho" pitchFamily="18" charset="-128"/>
              </a:rPr>
              <a:t>18</a:t>
            </a:r>
            <a:endParaRPr lang="ja-JP" altLang="en-US" sz="700">
              <a:latin typeface="MS PMincho" pitchFamily="18" charset="-128"/>
              <a:ea typeface="MS PMincho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6090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15"/>
          <p:cNvSpPr txBox="1"/>
          <p:nvPr/>
        </p:nvSpPr>
        <p:spPr>
          <a:xfrm>
            <a:off x="5077202" y="1574539"/>
            <a:ext cx="21171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50" dirty="0">
                <a:solidFill>
                  <a:schemeClr val="bg1"/>
                </a:solidFill>
                <a:ea typeface="Arial" charset="0"/>
                <a:cs typeface="Aharoni" pitchFamily="2" charset="-79"/>
              </a:rPr>
              <a:t>Rice Stocker – Attached With Door -12 </a:t>
            </a:r>
            <a:r>
              <a:rPr lang="en-US" altLang="ja-JP" sz="1350" dirty="0" err="1">
                <a:solidFill>
                  <a:schemeClr val="bg1"/>
                </a:solidFill>
                <a:ea typeface="Arial" charset="0"/>
                <a:cs typeface="Aharoni" pitchFamily="2" charset="-79"/>
              </a:rPr>
              <a:t>Kgs</a:t>
            </a:r>
            <a:endParaRPr lang="en-US" altLang="ja-JP" sz="1350" dirty="0">
              <a:solidFill>
                <a:schemeClr val="bg1"/>
              </a:solidFill>
              <a:ea typeface="Arial" charset="0"/>
              <a:cs typeface="Aharoni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91078" y="2230111"/>
            <a:ext cx="2705257" cy="2467996"/>
            <a:chOff x="5435030" y="2710317"/>
            <a:chExt cx="2172984" cy="1982405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2"/>
            <a:srcRect l="15223" r="15280"/>
            <a:stretch/>
          </p:blipFill>
          <p:spPr bwMode="auto">
            <a:xfrm>
              <a:off x="5435030" y="2710317"/>
              <a:ext cx="2172984" cy="1982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Oval 9"/>
            <p:cNvSpPr/>
            <p:nvPr/>
          </p:nvSpPr>
          <p:spPr>
            <a:xfrm>
              <a:off x="5772150" y="3000375"/>
              <a:ext cx="1485900" cy="147637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lgDash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sp>
        <p:nvSpPr>
          <p:cNvPr id="11" name="Oval 10"/>
          <p:cNvSpPr/>
          <p:nvPr/>
        </p:nvSpPr>
        <p:spPr>
          <a:xfrm>
            <a:off x="3429000" y="2857500"/>
            <a:ext cx="514350" cy="66675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grpSp>
        <p:nvGrpSpPr>
          <p:cNvPr id="2" name="Group 1"/>
          <p:cNvGrpSpPr/>
          <p:nvPr/>
        </p:nvGrpSpPr>
        <p:grpSpPr>
          <a:xfrm>
            <a:off x="853561" y="1454041"/>
            <a:ext cx="3835629" cy="3244065"/>
            <a:chOff x="1274525" y="1305782"/>
            <a:chExt cx="3835629" cy="3244065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/>
            <a:srcRect l="1035" t="2435" r="1847" b="1685"/>
            <a:stretch/>
          </p:blipFill>
          <p:spPr bwMode="auto">
            <a:xfrm>
              <a:off x="1274525" y="1305782"/>
              <a:ext cx="3835629" cy="3244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Oval 11"/>
            <p:cNvSpPr/>
            <p:nvPr/>
          </p:nvSpPr>
          <p:spPr>
            <a:xfrm>
              <a:off x="3133725" y="2548392"/>
              <a:ext cx="514350" cy="81393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807786" y="926599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Smart Accessories – Rice Stocker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64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13"/>
          <p:cNvSpPr txBox="1"/>
          <p:nvPr/>
        </p:nvSpPr>
        <p:spPr>
          <a:xfrm>
            <a:off x="683569" y="141962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99D1C"/>
                </a:solidFill>
                <a:ea typeface="Arial" charset="0"/>
                <a:cs typeface="Arial" charset="0"/>
              </a:rPr>
              <a:t>Smart soft Down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987824" y="1491630"/>
            <a:ext cx="5361893" cy="3299218"/>
            <a:chOff x="2627784" y="1419622"/>
            <a:chExt cx="5361893" cy="329921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784" y="1419622"/>
              <a:ext cx="2171464" cy="3299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0"/>
            <a:stretch/>
          </p:blipFill>
          <p:spPr bwMode="auto">
            <a:xfrm>
              <a:off x="4889041" y="1419622"/>
              <a:ext cx="3088628" cy="168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2" r="9234" b="4214"/>
            <a:stretch/>
          </p:blipFill>
          <p:spPr bwMode="auto">
            <a:xfrm>
              <a:off x="4889040" y="3166438"/>
              <a:ext cx="1390511" cy="155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グループ化 2"/>
            <p:cNvGrpSpPr/>
            <p:nvPr/>
          </p:nvGrpSpPr>
          <p:grpSpPr>
            <a:xfrm>
              <a:off x="6347223" y="3166438"/>
              <a:ext cx="1642454" cy="1552402"/>
              <a:chOff x="6342517" y="3905077"/>
              <a:chExt cx="2605579" cy="2428380"/>
            </a:xfrm>
          </p:grpSpPr>
          <p:pic>
            <p:nvPicPr>
              <p:cNvPr id="6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2517" y="3905077"/>
                <a:ext cx="2605579" cy="24283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正方形/長方形 1"/>
              <p:cNvSpPr/>
              <p:nvPr/>
            </p:nvSpPr>
            <p:spPr>
              <a:xfrm>
                <a:off x="8225358" y="5834682"/>
                <a:ext cx="703688" cy="4841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350"/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>
              <a:off x="4889040" y="3157560"/>
              <a:ext cx="6479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b="1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Ｄ３７５用</a:t>
              </a: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6356688" y="3146018"/>
              <a:ext cx="6479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900" b="1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Ｄ６４２用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47223" y="1419622"/>
              <a:ext cx="1046753" cy="110068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907701" y="2520310"/>
              <a:ext cx="1352550" cy="150495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50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Single And Double Soft Down –Accessories Options 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548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9"/>
          <p:cNvSpPr txBox="1"/>
          <p:nvPr/>
        </p:nvSpPr>
        <p:spPr>
          <a:xfrm>
            <a:off x="730522" y="1396500"/>
            <a:ext cx="1825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Easy to segregate wet &amp; dry. Deodorizing measures can also be added.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987824" y="1419621"/>
            <a:ext cx="5544617" cy="3479881"/>
            <a:chOff x="2637833" y="1347615"/>
            <a:chExt cx="5462560" cy="3551888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153"/>
            <a:stretch/>
          </p:blipFill>
          <p:spPr bwMode="auto">
            <a:xfrm>
              <a:off x="5889416" y="1347615"/>
              <a:ext cx="2190273" cy="1740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2637833" y="1347615"/>
              <a:ext cx="3086295" cy="3551888"/>
              <a:chOff x="2555776" y="1415633"/>
              <a:chExt cx="3186809" cy="3607073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8" t="5262" r="4458" b="5262"/>
              <a:stretch/>
            </p:blipFill>
            <p:spPr bwMode="auto">
              <a:xfrm>
                <a:off x="2555776" y="1415633"/>
                <a:ext cx="3186809" cy="3607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349022" y="2875097"/>
                <a:ext cx="1660841" cy="2038965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889415" y="3205039"/>
              <a:ext cx="2210978" cy="1694464"/>
              <a:chOff x="5824102" y="3383428"/>
              <a:chExt cx="2451596" cy="1924626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8" t="4039" r="5678" b="23709"/>
              <a:stretch/>
            </p:blipFill>
            <p:spPr bwMode="auto">
              <a:xfrm>
                <a:off x="5824102" y="3383428"/>
                <a:ext cx="2451596" cy="1924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ounded Rectangle 10"/>
              <p:cNvSpPr/>
              <p:nvPr/>
            </p:nvSpPr>
            <p:spPr>
              <a:xfrm>
                <a:off x="6109320" y="3669757"/>
                <a:ext cx="2166378" cy="1455847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350"/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Smart Wagon Storage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21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15"/>
          <p:cNvSpPr txBox="1"/>
          <p:nvPr/>
        </p:nvSpPr>
        <p:spPr>
          <a:xfrm>
            <a:off x="593323" y="1429181"/>
            <a:ext cx="2105657" cy="1358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chemeClr val="bg1"/>
                </a:solidFill>
                <a:ea typeface="Arial" charset="0"/>
                <a:cs typeface="Arial" charset="0"/>
              </a:rPr>
              <a:t>Easy-to-reach Storage that can store spices. It can also be used as temporary placement for dishes.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05998" y="1491630"/>
            <a:ext cx="5646148" cy="3456384"/>
            <a:chOff x="2658947" y="1419622"/>
            <a:chExt cx="5793199" cy="3546404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" t="4996" r="2828" b="4168"/>
            <a:stretch/>
          </p:blipFill>
          <p:spPr bwMode="auto">
            <a:xfrm>
              <a:off x="6643369" y="1419622"/>
              <a:ext cx="1808777" cy="1130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2" t="3483" r="2862" b="2387"/>
            <a:stretch/>
          </p:blipFill>
          <p:spPr bwMode="auto">
            <a:xfrm>
              <a:off x="6643369" y="2612388"/>
              <a:ext cx="1808777" cy="11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2658947" y="1419622"/>
              <a:ext cx="3874617" cy="3546403"/>
              <a:chOff x="3347864" y="1419622"/>
              <a:chExt cx="3185700" cy="2915843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6" t="954" r="2026" b="954"/>
              <a:stretch/>
            </p:blipFill>
            <p:spPr bwMode="auto">
              <a:xfrm>
                <a:off x="3347864" y="1419622"/>
                <a:ext cx="3185700" cy="2034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1" t="25952" r="1401" b="3746"/>
              <a:stretch/>
            </p:blipFill>
            <p:spPr bwMode="auto">
              <a:xfrm>
                <a:off x="3347864" y="3506790"/>
                <a:ext cx="3185700" cy="828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" t="3941" r="2082" b="3941"/>
            <a:stretch/>
          </p:blipFill>
          <p:spPr bwMode="auto">
            <a:xfrm>
              <a:off x="6643369" y="3809236"/>
              <a:ext cx="1410483" cy="1156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8053852" y="3809236"/>
              <a:ext cx="398294" cy="115678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Accessories – Combination Palette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4"/>
          <p:cNvSpPr txBox="1"/>
          <p:nvPr/>
        </p:nvSpPr>
        <p:spPr>
          <a:xfrm>
            <a:off x="683568" y="1321578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99D1C"/>
                </a:solidFill>
                <a:ea typeface="Arial" charset="0"/>
                <a:cs typeface="Arial" charset="0"/>
              </a:rPr>
              <a:t>TO BE INTRODUCED IN THE FUTURE : </a:t>
            </a:r>
          </a:p>
          <a:p>
            <a:r>
              <a:rPr lang="en-US" altLang="ja-JP" b="1" dirty="0">
                <a:solidFill>
                  <a:srgbClr val="F99D1C"/>
                </a:solidFill>
                <a:ea typeface="Arial" charset="0"/>
                <a:cs typeface="Arial" charset="0"/>
              </a:rPr>
              <a:t>Cabinet that keeps insects (such as cockroaches) away.</a:t>
            </a:r>
          </a:p>
        </p:txBody>
      </p:sp>
      <p:sp>
        <p:nvSpPr>
          <p:cNvPr id="7" name="テキスト ボックス 8"/>
          <p:cNvSpPr txBox="1"/>
          <p:nvPr/>
        </p:nvSpPr>
        <p:spPr>
          <a:xfrm>
            <a:off x="705499" y="1976439"/>
            <a:ext cx="6442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bg1"/>
                </a:solidFill>
                <a:ea typeface="Arial" charset="0"/>
                <a:cs typeface="Arial" charset="0"/>
              </a:rPr>
              <a:t>Surface of the material is such that it repels the insects through extreme discomfort when they come in contact with the surface. A method to prevent re-invasion and reduce insects.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8" b="-156"/>
          <a:stretch/>
        </p:blipFill>
        <p:spPr bwMode="auto">
          <a:xfrm>
            <a:off x="6134809" y="2954873"/>
            <a:ext cx="1749559" cy="17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7" y="2643813"/>
            <a:ext cx="2887487" cy="14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51113" y="4095035"/>
            <a:ext cx="6033255" cy="760265"/>
            <a:chOff x="1736518" y="5429383"/>
            <a:chExt cx="8044339" cy="1125530"/>
          </a:xfrm>
        </p:grpSpPr>
        <p:cxnSp>
          <p:nvCxnSpPr>
            <p:cNvPr id="10" name="直線コネクタ 3"/>
            <p:cNvCxnSpPr/>
            <p:nvPr/>
          </p:nvCxnSpPr>
          <p:spPr>
            <a:xfrm>
              <a:off x="1736518" y="5460029"/>
              <a:ext cx="4358963" cy="1094884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3334161" y="5429383"/>
              <a:ext cx="2761320" cy="1125530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2"/>
            <p:cNvCxnSpPr/>
            <p:nvPr/>
          </p:nvCxnSpPr>
          <p:spPr>
            <a:xfrm>
              <a:off x="4945307" y="5486768"/>
              <a:ext cx="1150175" cy="1068145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4"/>
            <p:cNvCxnSpPr/>
            <p:nvPr/>
          </p:nvCxnSpPr>
          <p:spPr>
            <a:xfrm flipH="1">
              <a:off x="6095480" y="6546556"/>
              <a:ext cx="3685377" cy="0"/>
            </a:xfrm>
            <a:prstGeom prst="line">
              <a:avLst/>
            </a:prstGeom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7"/>
          <p:cNvSpPr txBox="1"/>
          <p:nvPr/>
        </p:nvSpPr>
        <p:spPr>
          <a:xfrm>
            <a:off x="5996675" y="2643758"/>
            <a:ext cx="15357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Feel uncomfortable</a:t>
            </a:r>
          </a:p>
        </p:txBody>
      </p:sp>
      <p:sp>
        <p:nvSpPr>
          <p:cNvPr id="16" name="Oval 15"/>
          <p:cNvSpPr/>
          <p:nvPr/>
        </p:nvSpPr>
        <p:spPr>
          <a:xfrm>
            <a:off x="926279" y="3558895"/>
            <a:ext cx="1976451" cy="827315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350"/>
          </a:p>
        </p:txBody>
      </p:sp>
      <p:pic>
        <p:nvPicPr>
          <p:cNvPr id="15" name="Picture 10" descr="C:\Users\panasonic\Desktop\G\Resized\P10904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448" y="2645596"/>
            <a:ext cx="1930209" cy="144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dirty="0">
                <a:solidFill>
                  <a:schemeClr val="bg1"/>
                </a:solidFill>
                <a:ea typeface="Arial" charset="0"/>
                <a:cs typeface="Arial" charset="0"/>
              </a:rPr>
              <a:t>Cockroach Shocker Matt and Strip</a:t>
            </a:r>
            <a:endParaRPr lang="ja-JP" altLang="en-US" sz="18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94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72027" y="1419622"/>
            <a:ext cx="3296246" cy="3436568"/>
            <a:chOff x="4570214" y="783478"/>
            <a:chExt cx="3296246" cy="3436568"/>
          </a:xfrm>
        </p:grpSpPr>
        <p:sp>
          <p:nvSpPr>
            <p:cNvPr id="8" name="テキスト ボックス 1"/>
            <p:cNvSpPr txBox="1">
              <a:spLocks noChangeArrowheads="1"/>
            </p:cNvSpPr>
            <p:nvPr/>
          </p:nvSpPr>
          <p:spPr bwMode="auto">
            <a:xfrm>
              <a:off x="4635103" y="783478"/>
              <a:ext cx="1071563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 dirty="0">
                  <a:solidFill>
                    <a:schemeClr val="bg1"/>
                  </a:solidFill>
                  <a:ea typeface="MS PMincho" pitchFamily="18" charset="-128"/>
                </a:rPr>
                <a:t>Global brand:</a:t>
              </a:r>
            </a:p>
          </p:txBody>
        </p:sp>
        <p:sp>
          <p:nvSpPr>
            <p:cNvPr id="9" name="テキスト ボックス 1"/>
            <p:cNvSpPr txBox="1">
              <a:spLocks noChangeArrowheads="1"/>
            </p:cNvSpPr>
            <p:nvPr/>
          </p:nvSpPr>
          <p:spPr bwMode="auto">
            <a:xfrm>
              <a:off x="4635104" y="1043034"/>
              <a:ext cx="854869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 dirty="0">
                  <a:solidFill>
                    <a:schemeClr val="bg1"/>
                  </a:solidFill>
                  <a:ea typeface="MS PMincho" pitchFamily="18" charset="-128"/>
                </a:rPr>
                <a:t>Company:</a:t>
              </a:r>
            </a:p>
          </p:txBody>
        </p:sp>
        <p:sp>
          <p:nvSpPr>
            <p:cNvPr id="10" name="テキスト ボックス 1"/>
            <p:cNvSpPr txBox="1">
              <a:spLocks noChangeArrowheads="1"/>
            </p:cNvSpPr>
            <p:nvPr/>
          </p:nvSpPr>
          <p:spPr bwMode="auto">
            <a:xfrm>
              <a:off x="4635104" y="1290684"/>
              <a:ext cx="854869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Foundation:</a:t>
              </a:r>
            </a:p>
          </p:txBody>
        </p:sp>
        <p:sp>
          <p:nvSpPr>
            <p:cNvPr id="11" name="テキスト ボックス 1"/>
            <p:cNvSpPr txBox="1">
              <a:spLocks noChangeArrowheads="1"/>
            </p:cNvSpPr>
            <p:nvPr/>
          </p:nvSpPr>
          <p:spPr bwMode="auto">
            <a:xfrm>
              <a:off x="4635104" y="1540715"/>
              <a:ext cx="1229915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 dirty="0">
                  <a:solidFill>
                    <a:schemeClr val="bg1"/>
                  </a:solidFill>
                  <a:ea typeface="MS PMincho" pitchFamily="18" charset="-128"/>
                </a:rPr>
                <a:t>Head Quarter:</a:t>
              </a:r>
            </a:p>
          </p:txBody>
        </p:sp>
        <p:sp>
          <p:nvSpPr>
            <p:cNvPr id="12" name="テキスト ボックス 1"/>
            <p:cNvSpPr txBox="1">
              <a:spLocks noChangeArrowheads="1"/>
            </p:cNvSpPr>
            <p:nvPr/>
          </p:nvSpPr>
          <p:spPr bwMode="auto">
            <a:xfrm>
              <a:off x="4635104" y="1795509"/>
              <a:ext cx="963215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President:</a:t>
              </a:r>
            </a:p>
          </p:txBody>
        </p:sp>
        <p:sp>
          <p:nvSpPr>
            <p:cNvPr id="13" name="テキスト ボックス 1"/>
            <p:cNvSpPr txBox="1">
              <a:spLocks noChangeArrowheads="1"/>
            </p:cNvSpPr>
            <p:nvPr/>
          </p:nvSpPr>
          <p:spPr bwMode="auto">
            <a:xfrm>
              <a:off x="4635104" y="2041968"/>
              <a:ext cx="963215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Business:</a:t>
              </a:r>
            </a:p>
          </p:txBody>
        </p:sp>
        <p:sp>
          <p:nvSpPr>
            <p:cNvPr id="14" name="テキスト ボックス 1"/>
            <p:cNvSpPr txBox="1">
              <a:spLocks noChangeArrowheads="1"/>
            </p:cNvSpPr>
            <p:nvPr/>
          </p:nvSpPr>
          <p:spPr bwMode="auto">
            <a:xfrm>
              <a:off x="5516166" y="1043034"/>
              <a:ext cx="1540669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Panasonic Corporation</a:t>
              </a:r>
            </a:p>
          </p:txBody>
        </p:sp>
        <p:sp>
          <p:nvSpPr>
            <p:cNvPr id="15" name="テキスト ボックス 1"/>
            <p:cNvSpPr txBox="1">
              <a:spLocks noChangeArrowheads="1"/>
            </p:cNvSpPr>
            <p:nvPr/>
          </p:nvSpPr>
          <p:spPr bwMode="auto">
            <a:xfrm>
              <a:off x="5516166" y="1290684"/>
              <a:ext cx="1053703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7</a:t>
              </a:r>
              <a:r>
                <a:rPr lang="en-US" altLang="ja-JP" sz="1125" baseline="30000">
                  <a:solidFill>
                    <a:schemeClr val="bg1"/>
                  </a:solidFill>
                  <a:ea typeface="MS PMincho" pitchFamily="18" charset="-128"/>
                </a:rPr>
                <a:t>th</a:t>
              </a:r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 March, 1918</a:t>
              </a:r>
            </a:p>
          </p:txBody>
        </p:sp>
        <p:sp>
          <p:nvSpPr>
            <p:cNvPr id="16" name="テキスト ボックス 1"/>
            <p:cNvSpPr txBox="1">
              <a:spLocks noChangeArrowheads="1"/>
            </p:cNvSpPr>
            <p:nvPr/>
          </p:nvSpPr>
          <p:spPr bwMode="auto">
            <a:xfrm>
              <a:off x="5516166" y="1540715"/>
              <a:ext cx="1108472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Kadoma, Osaka </a:t>
              </a:r>
            </a:p>
          </p:txBody>
        </p:sp>
        <p:sp>
          <p:nvSpPr>
            <p:cNvPr id="17" name="テキスト ボックス 1"/>
            <p:cNvSpPr txBox="1">
              <a:spLocks noChangeArrowheads="1"/>
            </p:cNvSpPr>
            <p:nvPr/>
          </p:nvSpPr>
          <p:spPr bwMode="auto">
            <a:xfrm>
              <a:off x="5516166" y="1795509"/>
              <a:ext cx="1270397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Mr. Kazuhiro Tsuga </a:t>
              </a:r>
            </a:p>
          </p:txBody>
        </p:sp>
        <p:sp>
          <p:nvSpPr>
            <p:cNvPr id="18" name="テキスト ボックス 1"/>
            <p:cNvSpPr txBox="1">
              <a:spLocks noChangeArrowheads="1"/>
            </p:cNvSpPr>
            <p:nvPr/>
          </p:nvSpPr>
          <p:spPr bwMode="auto">
            <a:xfrm>
              <a:off x="5516166" y="2041968"/>
              <a:ext cx="2350294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1050" dirty="0">
                  <a:solidFill>
                    <a:schemeClr val="bg1"/>
                  </a:solidFill>
                  <a:ea typeface="MS PMincho" pitchFamily="18" charset="-128"/>
                </a:rPr>
                <a:t>Electronic Company providing a wide </a:t>
              </a:r>
            </a:p>
            <a:p>
              <a:pPr eaLnBrk="1" hangingPunct="1"/>
              <a:r>
                <a:rPr lang="en-US" altLang="ja-JP" sz="1050" dirty="0">
                  <a:solidFill>
                    <a:schemeClr val="bg1"/>
                  </a:solidFill>
                  <a:ea typeface="MS PMincho" pitchFamily="18" charset="-128"/>
                </a:rPr>
                <a:t>range of products from audiovisual and information communication equipment to home appliances and components</a:t>
              </a:r>
            </a:p>
          </p:txBody>
        </p:sp>
        <p:pic>
          <p:nvPicPr>
            <p:cNvPr id="19" name="図 17" descr="青ロゴ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88794" y="833484"/>
              <a:ext cx="967979" cy="14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テキスト ボックス 1"/>
            <p:cNvSpPr txBox="1">
              <a:spLocks noChangeArrowheads="1"/>
            </p:cNvSpPr>
            <p:nvPr/>
          </p:nvSpPr>
          <p:spPr bwMode="auto">
            <a:xfrm>
              <a:off x="4581525" y="2845640"/>
              <a:ext cx="2637235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7500">
              <a:spAutoFit/>
            </a:bodyPr>
            <a:lstStyle/>
            <a:p>
              <a:pPr>
                <a:lnSpc>
                  <a:spcPts val="1950"/>
                </a:lnSpc>
              </a:pPr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Net Sales</a:t>
              </a:r>
              <a:r>
                <a:rPr lang="en-US" altLang="ja-JP" sz="975" baseline="30000">
                  <a:solidFill>
                    <a:schemeClr val="bg1"/>
                  </a:solidFill>
                  <a:ea typeface="MS PMincho" pitchFamily="18" charset="-128"/>
                </a:rPr>
                <a:t>*</a:t>
              </a:r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: 	       90 billion USD</a:t>
              </a:r>
            </a:p>
            <a:p>
              <a:pPr>
                <a:lnSpc>
                  <a:spcPts val="1950"/>
                </a:lnSpc>
              </a:pPr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Number of employee</a:t>
              </a:r>
              <a:r>
                <a:rPr lang="en-US" altLang="ja-JP" sz="975" baseline="30000">
                  <a:solidFill>
                    <a:schemeClr val="bg1"/>
                  </a:solidFill>
                  <a:ea typeface="MS PMincho" pitchFamily="18" charset="-128"/>
                </a:rPr>
                <a:t>*</a:t>
              </a:r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: 297,000</a:t>
              </a:r>
            </a:p>
            <a:p>
              <a:pPr>
                <a:lnSpc>
                  <a:spcPts val="1950"/>
                </a:lnSpc>
              </a:pPr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Number of Consolidated Companies</a:t>
              </a:r>
              <a:r>
                <a:rPr lang="en-US" altLang="ja-JP" sz="975" baseline="30000">
                  <a:solidFill>
                    <a:schemeClr val="bg1"/>
                  </a:solidFill>
                  <a:ea typeface="MS PMincho" pitchFamily="18" charset="-128"/>
                </a:rPr>
                <a:t>*</a:t>
              </a:r>
              <a:r>
                <a:rPr lang="en-US" altLang="ja-JP" sz="1050">
                  <a:solidFill>
                    <a:schemeClr val="bg1"/>
                  </a:solidFill>
                  <a:ea typeface="MS PMincho" pitchFamily="18" charset="-128"/>
                </a:rPr>
                <a:t>: 547</a:t>
              </a:r>
            </a:p>
          </p:txBody>
        </p:sp>
        <p:sp>
          <p:nvSpPr>
            <p:cNvPr id="21" name="テキスト ボックス 1"/>
            <p:cNvSpPr txBox="1">
              <a:spLocks noChangeArrowheads="1"/>
            </p:cNvSpPr>
            <p:nvPr/>
          </p:nvSpPr>
          <p:spPr bwMode="auto">
            <a:xfrm>
              <a:off x="4570214" y="4023838"/>
              <a:ext cx="1092994" cy="196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ja-JP" sz="675" dirty="0">
                  <a:solidFill>
                    <a:schemeClr val="bg1"/>
                  </a:solidFill>
                  <a:ea typeface="MS PMincho" pitchFamily="18" charset="-128"/>
                </a:rPr>
                <a:t>*as of December 31, 2019</a:t>
              </a:r>
            </a:p>
          </p:txBody>
        </p:sp>
      </p:grpSp>
      <p:pic>
        <p:nvPicPr>
          <p:cNvPr id="24" name="図 28" descr="3_mai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652" y="1071126"/>
            <a:ext cx="3685077" cy="407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6836293" y="3805570"/>
            <a:ext cx="2131218" cy="1188371"/>
            <a:chOff x="5759054" y="3946969"/>
            <a:chExt cx="2131218" cy="1188371"/>
          </a:xfrm>
        </p:grpSpPr>
        <p:sp>
          <p:nvSpPr>
            <p:cNvPr id="22" name="テキスト ボックス 1"/>
            <p:cNvSpPr txBox="1">
              <a:spLocks noChangeArrowheads="1"/>
            </p:cNvSpPr>
            <p:nvPr/>
          </p:nvSpPr>
          <p:spPr bwMode="auto">
            <a:xfrm>
              <a:off x="5865019" y="4762546"/>
              <a:ext cx="963216" cy="372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altLang="ja-JP" sz="675" dirty="0">
                  <a:solidFill>
                    <a:schemeClr val="bg1"/>
                  </a:solidFill>
                  <a:latin typeface="MS PMincho" pitchFamily="18" charset="-128"/>
                  <a:ea typeface="MS PMincho" pitchFamily="18" charset="-128"/>
                </a:rPr>
                <a:t>Founded in 1918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altLang="ja-JP" sz="675" dirty="0">
                  <a:solidFill>
                    <a:schemeClr val="bg1"/>
                  </a:solidFill>
                  <a:latin typeface="MS PMincho" pitchFamily="18" charset="-128"/>
                  <a:ea typeface="MS PMincho" pitchFamily="18" charset="-128"/>
                </a:rPr>
                <a:t>by </a:t>
              </a:r>
              <a:r>
                <a:rPr lang="en-US" altLang="ja-JP" sz="675" dirty="0" err="1">
                  <a:solidFill>
                    <a:schemeClr val="bg1"/>
                  </a:solidFill>
                  <a:latin typeface="MS PMincho" pitchFamily="18" charset="-128"/>
                  <a:ea typeface="MS PMincho" pitchFamily="18" charset="-128"/>
                </a:rPr>
                <a:t>Konosuke</a:t>
              </a:r>
              <a:r>
                <a:rPr lang="en-US" altLang="ja-JP" sz="675" dirty="0">
                  <a:solidFill>
                    <a:schemeClr val="bg1"/>
                  </a:solidFill>
                  <a:latin typeface="MS PMincho" pitchFamily="18" charset="-128"/>
                  <a:ea typeface="MS PMincho" pitchFamily="18" charset="-128"/>
                </a:rPr>
                <a:t> </a:t>
              </a:r>
            </a:p>
            <a:p>
              <a:pPr eaLnBrk="1" hangingPunct="1">
                <a:lnSpc>
                  <a:spcPct val="90000"/>
                </a:lnSpc>
              </a:pPr>
              <a:r>
                <a:rPr lang="en-US" altLang="ja-JP" sz="675" dirty="0">
                  <a:solidFill>
                    <a:schemeClr val="bg1"/>
                  </a:solidFill>
                  <a:latin typeface="MS PMincho" pitchFamily="18" charset="-128"/>
                  <a:ea typeface="MS PMincho" pitchFamily="18" charset="-128"/>
                </a:rPr>
                <a:t>Matsushita (23)</a:t>
              </a:r>
            </a:p>
          </p:txBody>
        </p:sp>
        <p:sp>
          <p:nvSpPr>
            <p:cNvPr id="23" name="テキスト ボックス 1"/>
            <p:cNvSpPr txBox="1">
              <a:spLocks noChangeArrowheads="1"/>
            </p:cNvSpPr>
            <p:nvPr/>
          </p:nvSpPr>
          <p:spPr bwMode="auto">
            <a:xfrm>
              <a:off x="6927056" y="4786196"/>
              <a:ext cx="963216" cy="279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lnSpc>
                  <a:spcPct val="90000"/>
                </a:lnSpc>
              </a:pPr>
              <a:r>
                <a:rPr lang="en-US" altLang="ja-JP" sz="675" dirty="0">
                  <a:solidFill>
                    <a:schemeClr val="bg1"/>
                  </a:solidFill>
                  <a:ea typeface="MS PMincho" pitchFamily="18" charset="-128"/>
                </a:rPr>
                <a:t>Kazuhiro </a:t>
              </a:r>
              <a:r>
                <a:rPr lang="en-US" altLang="ja-JP" sz="675" dirty="0" err="1">
                  <a:solidFill>
                    <a:schemeClr val="bg1"/>
                  </a:solidFill>
                  <a:ea typeface="MS PMincho" pitchFamily="18" charset="-128"/>
                </a:rPr>
                <a:t>Tsuga</a:t>
              </a:r>
              <a:endParaRPr lang="en-US" altLang="ja-JP" sz="675" dirty="0">
                <a:solidFill>
                  <a:schemeClr val="bg1"/>
                </a:solidFill>
                <a:ea typeface="MS PMincho" pitchFamily="18" charset="-128"/>
              </a:endParaRPr>
            </a:p>
            <a:p>
              <a:pPr eaLnBrk="1" hangingPunct="1">
                <a:lnSpc>
                  <a:spcPct val="90000"/>
                </a:lnSpc>
              </a:pPr>
              <a:r>
                <a:rPr lang="en-US" altLang="ja-JP" sz="675" dirty="0">
                  <a:solidFill>
                    <a:schemeClr val="bg1"/>
                  </a:solidFill>
                  <a:ea typeface="MS PMincho" pitchFamily="18" charset="-128"/>
                </a:rPr>
                <a:t>from 2012.6</a:t>
              </a:r>
            </a:p>
          </p:txBody>
        </p:sp>
        <p:pic>
          <p:nvPicPr>
            <p:cNvPr id="25" name="図 31" descr="2_jinbutsu1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59054" y="3946969"/>
              <a:ext cx="904875" cy="83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図 32" descr="2_jinbutsu2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12756" y="3986014"/>
              <a:ext cx="909638" cy="827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" name="Rectangle 27"/>
          <p:cNvSpPr/>
          <p:nvPr/>
        </p:nvSpPr>
        <p:spPr>
          <a:xfrm>
            <a:off x="-9652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807787" y="922367"/>
            <a:ext cx="57830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Company Overview</a:t>
            </a:r>
          </a:p>
        </p:txBody>
      </p:sp>
    </p:spTree>
    <p:extLst>
      <p:ext uri="{BB962C8B-B14F-4D97-AF65-F5344CB8AC3E}">
        <p14:creationId xmlns:p14="http://schemas.microsoft.com/office/powerpoint/2010/main" val="538684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33" descr="C_all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530" y="2224145"/>
            <a:ext cx="4107497" cy="2663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テキスト ボックス 6"/>
          <p:cNvSpPr txBox="1">
            <a:spLocks noChangeArrowheads="1"/>
          </p:cNvSpPr>
          <p:nvPr/>
        </p:nvSpPr>
        <p:spPr bwMode="auto">
          <a:xfrm>
            <a:off x="773303" y="1309816"/>
            <a:ext cx="83073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99D1C"/>
                </a:solidFill>
                <a:ea typeface="MS PMincho" pitchFamily="18" charset="-128"/>
                <a:cs typeface="Meiryo UI" pitchFamily="34" charset="-128"/>
              </a:rPr>
              <a:t>Numerous variations of door panels</a:t>
            </a:r>
          </a:p>
          <a:p>
            <a:r>
              <a:rPr lang="en-US" altLang="ja-JP" sz="2000" dirty="0">
                <a:solidFill>
                  <a:srgbClr val="F99D1C"/>
                </a:solidFill>
                <a:ea typeface="MS PMincho" pitchFamily="18" charset="-128"/>
                <a:cs typeface="Meiryo UI" pitchFamily="34" charset="-128"/>
              </a:rPr>
              <a:t>Durable and easy to clean – over 105 Options to select from</a:t>
            </a:r>
            <a:endParaRPr lang="ja-JP" altLang="en-US" sz="2000" dirty="0">
              <a:solidFill>
                <a:srgbClr val="F99D1C"/>
              </a:solidFill>
              <a:ea typeface="MS PMincho" pitchFamily="18" charset="-128"/>
              <a:cs typeface="Meiryo UI" pitchFamily="34" charset="-128"/>
            </a:endParaRPr>
          </a:p>
        </p:txBody>
      </p:sp>
      <p:sp>
        <p:nvSpPr>
          <p:cNvPr id="20" name="テキスト ボックス 7"/>
          <p:cNvSpPr txBox="1">
            <a:spLocks noChangeArrowheads="1"/>
          </p:cNvSpPr>
          <p:nvPr/>
        </p:nvSpPr>
        <p:spPr bwMode="auto">
          <a:xfrm>
            <a:off x="2339752" y="2199106"/>
            <a:ext cx="1082613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00"/>
              </a:lnSpc>
            </a:pPr>
            <a:r>
              <a:rPr lang="en-US" altLang="ja-JP" sz="1100" dirty="0">
                <a:solidFill>
                  <a:schemeClr val="bg1"/>
                </a:solidFill>
                <a:ea typeface="MS PMincho" pitchFamily="18" charset="-128"/>
              </a:rPr>
              <a:t>Classy leather print</a:t>
            </a:r>
          </a:p>
        </p:txBody>
      </p:sp>
      <p:sp>
        <p:nvSpPr>
          <p:cNvPr id="21" name="テキスト ボックス 7"/>
          <p:cNvSpPr txBox="1">
            <a:spLocks noChangeArrowheads="1"/>
          </p:cNvSpPr>
          <p:nvPr/>
        </p:nvSpPr>
        <p:spPr bwMode="auto">
          <a:xfrm>
            <a:off x="2339752" y="2612544"/>
            <a:ext cx="1969069" cy="37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00"/>
              </a:lnSpc>
            </a:pPr>
            <a:r>
              <a:rPr lang="en-US" altLang="ja-JP" sz="1100" dirty="0">
                <a:solidFill>
                  <a:schemeClr val="bg1"/>
                </a:solidFill>
                <a:ea typeface="MS PMincho" pitchFamily="18" charset="-128"/>
              </a:rPr>
              <a:t>Super scratch-resistant glass surface</a:t>
            </a:r>
          </a:p>
        </p:txBody>
      </p:sp>
      <p:sp>
        <p:nvSpPr>
          <p:cNvPr id="22" name="テキスト ボックス 7"/>
          <p:cNvSpPr txBox="1">
            <a:spLocks noChangeArrowheads="1"/>
          </p:cNvSpPr>
          <p:nvPr/>
        </p:nvSpPr>
        <p:spPr bwMode="auto">
          <a:xfrm>
            <a:off x="2339752" y="3034679"/>
            <a:ext cx="1455984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00"/>
              </a:lnSpc>
            </a:pPr>
            <a:r>
              <a:rPr lang="en-US" altLang="ja-JP" sz="1100" dirty="0">
                <a:solidFill>
                  <a:schemeClr val="bg1"/>
                </a:solidFill>
                <a:ea typeface="MS PMincho" pitchFamily="18" charset="-128"/>
              </a:rPr>
              <a:t>Natural wood surface</a:t>
            </a:r>
          </a:p>
        </p:txBody>
      </p:sp>
      <p:sp>
        <p:nvSpPr>
          <p:cNvPr id="23" name="テキスト ボックス 7"/>
          <p:cNvSpPr txBox="1">
            <a:spLocks noChangeArrowheads="1"/>
          </p:cNvSpPr>
          <p:nvPr/>
        </p:nvSpPr>
        <p:spPr bwMode="auto">
          <a:xfrm>
            <a:off x="2339752" y="3695693"/>
            <a:ext cx="1803198" cy="23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00"/>
              </a:lnSpc>
            </a:pPr>
            <a:r>
              <a:rPr lang="en-US" altLang="ja-JP" sz="1100" dirty="0">
                <a:solidFill>
                  <a:schemeClr val="bg1"/>
                </a:solidFill>
                <a:ea typeface="MS PMincho" pitchFamily="18" charset="-128"/>
              </a:rPr>
              <a:t>Fine vertical stripes</a:t>
            </a:r>
          </a:p>
        </p:txBody>
      </p:sp>
      <p:sp>
        <p:nvSpPr>
          <p:cNvPr id="24" name="テキスト ボックス 7"/>
          <p:cNvSpPr txBox="1">
            <a:spLocks noChangeArrowheads="1"/>
          </p:cNvSpPr>
          <p:nvPr/>
        </p:nvSpPr>
        <p:spPr bwMode="auto">
          <a:xfrm>
            <a:off x="2339752" y="4030124"/>
            <a:ext cx="1268322" cy="3744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00"/>
              </a:lnSpc>
            </a:pPr>
            <a:r>
              <a:rPr lang="en-US" altLang="ja-JP" sz="1100" dirty="0">
                <a:solidFill>
                  <a:schemeClr val="bg1"/>
                </a:solidFill>
                <a:ea typeface="MS PMincho" pitchFamily="18" charset="-128"/>
              </a:rPr>
              <a:t>Textured horizontal stripes</a:t>
            </a:r>
          </a:p>
        </p:txBody>
      </p:sp>
      <p:sp>
        <p:nvSpPr>
          <p:cNvPr id="25" name="テキスト ボックス 7"/>
          <p:cNvSpPr txBox="1">
            <a:spLocks noChangeArrowheads="1"/>
          </p:cNvSpPr>
          <p:nvPr/>
        </p:nvSpPr>
        <p:spPr bwMode="auto">
          <a:xfrm>
            <a:off x="5920293" y="2199106"/>
            <a:ext cx="2055941" cy="3744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ts val="1100"/>
              </a:lnSpc>
            </a:pPr>
            <a:r>
              <a:rPr lang="en-US" altLang="ja-JP" sz="11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(Samples shown below are some of the door panels available)</a:t>
            </a:r>
          </a:p>
        </p:txBody>
      </p:sp>
    </p:spTree>
    <p:extLst>
      <p:ext uri="{BB962C8B-B14F-4D97-AF65-F5344CB8AC3E}">
        <p14:creationId xmlns:p14="http://schemas.microsoft.com/office/powerpoint/2010/main" val="1963482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図 7" descr="25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37347"/>
            <a:ext cx="2282155" cy="45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図 9" descr="25_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9942" y="2281978"/>
            <a:ext cx="2625559" cy="201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テキスト ボックス 11"/>
          <p:cNvSpPr txBox="1">
            <a:spLocks noChangeArrowheads="1"/>
          </p:cNvSpPr>
          <p:nvPr/>
        </p:nvSpPr>
        <p:spPr bwMode="auto">
          <a:xfrm>
            <a:off x="598148" y="2139702"/>
            <a:ext cx="246168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ja-JP" sz="2400" dirty="0">
                <a:solidFill>
                  <a:schemeClr val="bg1"/>
                </a:solidFill>
                <a:ea typeface="MS PMincho" pitchFamily="18" charset="-128"/>
              </a:rPr>
              <a:t>Japan High quality standards and </a:t>
            </a:r>
          </a:p>
          <a:p>
            <a:pPr eaLnBrk="1" hangingPunct="1"/>
            <a:r>
              <a:rPr lang="en-US" altLang="ja-JP" sz="2400" dirty="0">
                <a:solidFill>
                  <a:schemeClr val="bg1"/>
                </a:solidFill>
                <a:ea typeface="MS PMincho" pitchFamily="18" charset="-128"/>
              </a:rPr>
              <a:t> strict quality review</a:t>
            </a:r>
          </a:p>
        </p:txBody>
      </p:sp>
      <p:sp>
        <p:nvSpPr>
          <p:cNvPr id="28" name="テキスト ボックス 14"/>
          <p:cNvSpPr txBox="1">
            <a:spLocks noChangeArrowheads="1"/>
          </p:cNvSpPr>
          <p:nvPr/>
        </p:nvSpPr>
        <p:spPr bwMode="auto">
          <a:xfrm>
            <a:off x="3389267" y="4232474"/>
            <a:ext cx="2766910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ts val="3400"/>
              </a:lnSpc>
            </a:pPr>
            <a:r>
              <a:rPr lang="en-US" altLang="ja-JP">
                <a:solidFill>
                  <a:schemeClr val="bg1"/>
                </a:solidFill>
                <a:ea typeface="MS PMincho" pitchFamily="18" charset="-128"/>
              </a:rPr>
              <a:t>300,000 open/close </a:t>
            </a:r>
            <a:r>
              <a:rPr lang="en-US" altLang="ja-JP" dirty="0">
                <a:solidFill>
                  <a:schemeClr val="bg1"/>
                </a:solidFill>
                <a:ea typeface="MS PMincho" pitchFamily="18" charset="-128"/>
              </a:rPr>
              <a:t>tested.</a:t>
            </a:r>
          </a:p>
        </p:txBody>
      </p:sp>
      <p:sp>
        <p:nvSpPr>
          <p:cNvPr id="29" name="テキスト ボックス 15"/>
          <p:cNvSpPr txBox="1">
            <a:spLocks noChangeArrowheads="1"/>
          </p:cNvSpPr>
          <p:nvPr/>
        </p:nvSpPr>
        <p:spPr bwMode="auto">
          <a:xfrm>
            <a:off x="6156177" y="4232474"/>
            <a:ext cx="2600540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ts val="3400"/>
              </a:lnSpc>
            </a:pPr>
            <a:r>
              <a:rPr lang="en-US" altLang="ja-JP" dirty="0">
                <a:solidFill>
                  <a:schemeClr val="bg1"/>
                </a:solidFill>
                <a:ea typeface="MS PMincho" pitchFamily="18" charset="-128"/>
              </a:rPr>
              <a:t>40,000 times tested.</a:t>
            </a:r>
          </a:p>
        </p:txBody>
      </p:sp>
      <p:pic>
        <p:nvPicPr>
          <p:cNvPr id="30" name="Picture 14" descr="C:\Users\3990192.JAPAN\Desktop\直販推進室\商品関連資料\170929 ハウジング展示会・SR写真(GM本部久慈さん送付用)\01-1. 上海K&amp;B展\2013写真\ＷＥＢアップ写真\DSC00534.jpg"/>
          <p:cNvPicPr>
            <a:picLocks noChangeAspect="1" noChangeArrowheads="1"/>
          </p:cNvPicPr>
          <p:nvPr/>
        </p:nvPicPr>
        <p:blipFill>
          <a:blip r:embed="rId4"/>
          <a:srcRect l="34680" t="22972" r="20677" b="25050"/>
          <a:stretch>
            <a:fillRect/>
          </a:stretch>
        </p:blipFill>
        <p:spPr bwMode="auto">
          <a:xfrm>
            <a:off x="6156176" y="2282374"/>
            <a:ext cx="2600541" cy="201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2188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104" y="1419622"/>
            <a:ext cx="2488622" cy="3523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83568" y="1563638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- Comes under E1 standard of Euro Norms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3568" y="246480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- Highest  Compressed Strength</a:t>
            </a:r>
          </a:p>
        </p:txBody>
      </p:sp>
      <p:sp>
        <p:nvSpPr>
          <p:cNvPr id="8" name="Rectangle 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Highest Quality Certified Board  “F****” in Japan </a:t>
            </a:r>
          </a:p>
        </p:txBody>
      </p:sp>
    </p:spTree>
    <p:extLst>
      <p:ext uri="{BB962C8B-B14F-4D97-AF65-F5344CB8AC3E}">
        <p14:creationId xmlns:p14="http://schemas.microsoft.com/office/powerpoint/2010/main" val="48808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780986"/>
            <a:ext cx="2745344" cy="114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3357568"/>
            <a:ext cx="2745344" cy="117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8242" y="1435529"/>
            <a:ext cx="3511853" cy="347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Other International Certificates</a:t>
            </a:r>
          </a:p>
        </p:txBody>
      </p:sp>
    </p:spTree>
    <p:extLst>
      <p:ext uri="{BB962C8B-B14F-4D97-AF65-F5344CB8AC3E}">
        <p14:creationId xmlns:p14="http://schemas.microsoft.com/office/powerpoint/2010/main" val="1144929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05768\AppData\Local\Temp\notes1B744C\packaging boxes copy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87" y="987574"/>
            <a:ext cx="8336214" cy="41559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Best Care in Handling Kitchen to Your Doorstep </a:t>
            </a:r>
          </a:p>
        </p:txBody>
      </p:sp>
    </p:spTree>
    <p:extLst>
      <p:ext uri="{BB962C8B-B14F-4D97-AF65-F5344CB8AC3E}">
        <p14:creationId xmlns:p14="http://schemas.microsoft.com/office/powerpoint/2010/main" val="60733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05768\AppData\Local\Temp\notes1B744C\Free Design-01.png"/>
          <p:cNvPicPr>
            <a:picLocks noChangeAspect="1" noChangeArrowheads="1"/>
          </p:cNvPicPr>
          <p:nvPr/>
        </p:nvPicPr>
        <p:blipFill rotWithShape="1">
          <a:blip r:embed="rId2" cstate="print"/>
          <a:srcRect l="13031" t="13031" r="13031" b="13031"/>
          <a:stretch/>
        </p:blipFill>
        <p:spPr bwMode="auto">
          <a:xfrm>
            <a:off x="2184853" y="1635646"/>
            <a:ext cx="4774294" cy="308904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140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Free Kitchen Design Services</a:t>
            </a:r>
          </a:p>
        </p:txBody>
      </p:sp>
    </p:spTree>
    <p:extLst>
      <p:ext uri="{BB962C8B-B14F-4D97-AF65-F5344CB8AC3E}">
        <p14:creationId xmlns:p14="http://schemas.microsoft.com/office/powerpoint/2010/main" val="11704019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87625" y="1566492"/>
            <a:ext cx="6120680" cy="2589434"/>
          </a:xfrm>
        </p:spPr>
        <p:txBody>
          <a:bodyPr>
            <a:noAutofit/>
          </a:bodyPr>
          <a:lstStyle/>
          <a:p>
            <a:pPr>
              <a:spcBef>
                <a:spcPts val="1128"/>
              </a:spcBef>
            </a:pPr>
            <a:r>
              <a:rPr lang="en-IN" sz="2200" dirty="0">
                <a:solidFill>
                  <a:schemeClr val="bg1"/>
                </a:solidFill>
              </a:rPr>
              <a:t>Twice in a Year Free Kitchen check up till 3 years</a:t>
            </a:r>
          </a:p>
          <a:p>
            <a:pPr>
              <a:spcBef>
                <a:spcPts val="1128"/>
              </a:spcBef>
            </a:pPr>
            <a:r>
              <a:rPr lang="en-IN" sz="2200" dirty="0">
                <a:solidFill>
                  <a:schemeClr val="bg1"/>
                </a:solidFill>
              </a:rPr>
              <a:t>10 Years Warranty</a:t>
            </a:r>
          </a:p>
          <a:p>
            <a:pPr>
              <a:spcBef>
                <a:spcPts val="1128"/>
              </a:spcBef>
            </a:pPr>
            <a:r>
              <a:rPr lang="en-IN" sz="2200" dirty="0">
                <a:solidFill>
                  <a:schemeClr val="bg1"/>
                </a:solidFill>
              </a:rPr>
              <a:t>Free Pick up Drop for Store Experience</a:t>
            </a:r>
          </a:p>
          <a:p>
            <a:pPr lvl="0">
              <a:spcBef>
                <a:spcPts val="1128"/>
              </a:spcBef>
            </a:pPr>
            <a:r>
              <a:rPr lang="en-IN" sz="2200" dirty="0">
                <a:solidFill>
                  <a:schemeClr val="bg1"/>
                </a:solidFill>
              </a:rPr>
              <a:t>Easy Financial Options</a:t>
            </a:r>
          </a:p>
          <a:p>
            <a:pPr>
              <a:spcBef>
                <a:spcPts val="1128"/>
              </a:spcBef>
            </a:pPr>
            <a:r>
              <a:rPr lang="en-IN" sz="2200" dirty="0">
                <a:solidFill>
                  <a:schemeClr val="bg1"/>
                </a:solidFill>
              </a:rPr>
              <a:t>One Point of contact for each category solutions like Cabinet/ Appliances/ Top etc.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28788" y="2917372"/>
            <a:ext cx="5915025" cy="5617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IN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887193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51517" y="4157667"/>
            <a:ext cx="616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bg1"/>
                </a:solidFill>
              </a:rPr>
              <a:t>Panasonic Homes and Living Showroom </a:t>
            </a:r>
          </a:p>
          <a:p>
            <a:pPr algn="ctr"/>
            <a:r>
              <a:rPr lang="en-IN" dirty="0">
                <a:solidFill>
                  <a:schemeClr val="bg1"/>
                </a:solidFill>
              </a:rPr>
              <a:t>80 Ft Road , Opp. FCML , </a:t>
            </a:r>
            <a:r>
              <a:rPr lang="en-IN" dirty="0" err="1">
                <a:solidFill>
                  <a:schemeClr val="bg1"/>
                </a:solidFill>
              </a:rPr>
              <a:t>Indiranagar</a:t>
            </a:r>
            <a:r>
              <a:rPr lang="en-IN" dirty="0">
                <a:solidFill>
                  <a:schemeClr val="bg1"/>
                </a:solidFill>
              </a:rPr>
              <a:t>, Bengaluru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4993" y="1606564"/>
            <a:ext cx="7514014" cy="2479096"/>
            <a:chOff x="1497566" y="1581408"/>
            <a:chExt cx="5909932" cy="1949861"/>
          </a:xfrm>
        </p:grpSpPr>
        <p:pic>
          <p:nvPicPr>
            <p:cNvPr id="2" name="Picture 2" descr="C:\Users\a04902\Desktop\Untitled1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97566" y="1588169"/>
              <a:ext cx="2900363" cy="1943100"/>
            </a:xfrm>
            <a:prstGeom prst="rect">
              <a:avLst/>
            </a:prstGeom>
            <a:noFill/>
          </p:spPr>
        </p:pic>
        <p:pic>
          <p:nvPicPr>
            <p:cNvPr id="1027" name="Picture 3" descr="C:\Users\a04902\Desktop\Untitled2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9992" y="1581408"/>
              <a:ext cx="2907506" cy="1943100"/>
            </a:xfrm>
            <a:prstGeom prst="rect">
              <a:avLst/>
            </a:prstGeom>
            <a:noFill/>
          </p:spPr>
        </p:pic>
      </p:grpSp>
      <p:sp>
        <p:nvSpPr>
          <p:cNvPr id="8" name="Rectangle 7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807786" y="915566"/>
            <a:ext cx="698639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Panasonic Homes and Living Experience Center, </a:t>
            </a:r>
            <a:r>
              <a:rPr lang="en-US" sz="1800" b="1" dirty="0" err="1">
                <a:solidFill>
                  <a:schemeClr val="bg1"/>
                </a:solidFill>
              </a:rPr>
              <a:t>Bangaluru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67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7162" r="70699" b="77089"/>
          <a:stretch/>
        </p:blipFill>
        <p:spPr>
          <a:xfrm>
            <a:off x="3356865" y="1592832"/>
            <a:ext cx="2430270" cy="861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2" t="6896" r="5475" b="81507"/>
          <a:stretch/>
        </p:blipFill>
        <p:spPr>
          <a:xfrm>
            <a:off x="3869922" y="2837450"/>
            <a:ext cx="1404156" cy="67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0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9752" y="4155926"/>
            <a:ext cx="6122049" cy="7920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図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3155" r="2968" b="10097"/>
          <a:stretch/>
        </p:blipFill>
        <p:spPr>
          <a:xfrm>
            <a:off x="2339752" y="1131590"/>
            <a:ext cx="6122050" cy="3960440"/>
          </a:xfrm>
          <a:prstGeom prst="rect">
            <a:avLst/>
          </a:prstGeom>
          <a:ln>
            <a:noFill/>
          </a:ln>
        </p:spPr>
      </p:pic>
      <p:sp>
        <p:nvSpPr>
          <p:cNvPr id="16" name="object 73"/>
          <p:cNvSpPr txBox="1">
            <a:spLocks/>
          </p:cNvSpPr>
          <p:nvPr/>
        </p:nvSpPr>
        <p:spPr>
          <a:xfrm>
            <a:off x="3696479" y="1226654"/>
            <a:ext cx="2059605" cy="425116"/>
          </a:xfrm>
          <a:prstGeom prst="rect">
            <a:avLst/>
          </a:prstGeom>
        </p:spPr>
        <p:txBody>
          <a:bodyPr vert="horz" wrap="square" lIns="0" tIns="9525" rIns="0" bIns="0" rtlCol="0" anchor="b" anchorCtr="0">
            <a:spAutoFit/>
          </a:bodyPr>
          <a:lstStyle>
            <a:lvl1pPr algn="l" defTabSz="14255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lang="en-US" altLang="ja-JP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5"/>
              </a:spcBef>
            </a:pPr>
            <a:endParaRPr lang="en-US" sz="2700" dirty="0">
              <a:latin typeface="+mn-lt"/>
              <a:cs typeface="DINOT-Medium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35834" y="3285246"/>
            <a:ext cx="21259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65,00,000 Units &amp; Counting</a:t>
            </a:r>
          </a:p>
        </p:txBody>
      </p:sp>
      <p:sp>
        <p:nvSpPr>
          <p:cNvPr id="13" name="サブタイトル 1"/>
          <p:cNvSpPr txBox="1">
            <a:spLocks/>
          </p:cNvSpPr>
          <p:nvPr/>
        </p:nvSpPr>
        <p:spPr>
          <a:xfrm>
            <a:off x="772289" y="1933080"/>
            <a:ext cx="4303768" cy="1504213"/>
          </a:xfrm>
          <a:prstGeom prst="rect">
            <a:avLst/>
          </a:prstGeom>
        </p:spPr>
        <p:txBody>
          <a:bodyPr vert="horz" lIns="0" tIns="34290" rIns="68580" bIns="34290" rtlCol="0">
            <a:noAutofit/>
          </a:bodyPr>
          <a:lstStyle/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1000" dirty="0">
                <a:solidFill>
                  <a:schemeClr val="bg1"/>
                </a:solidFill>
                <a:ea typeface="DIN-Medium" charset="0"/>
                <a:cs typeface="DIN-Medium" charset="0"/>
              </a:rPr>
              <a:t>For more than 58 years, Panasonic’s commitment to creating kitchen systems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1000" dirty="0">
                <a:solidFill>
                  <a:schemeClr val="bg1"/>
                </a:solidFill>
                <a:ea typeface="DIN-Medium" charset="0"/>
                <a:cs typeface="DIN-Medium" charset="0"/>
              </a:rPr>
              <a:t>that help improve lifestyles and make living environments more comfortable has been constant.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1000" dirty="0">
                <a:solidFill>
                  <a:schemeClr val="bg1"/>
                </a:solidFill>
                <a:ea typeface="DIN-Medium" charset="0"/>
                <a:cs typeface="DIN-Medium" charset="0"/>
              </a:rPr>
              <a:t>The proof is in all the support and trust we enjoy from customers as well as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1000" dirty="0">
                <a:solidFill>
                  <a:schemeClr val="bg1"/>
                </a:solidFill>
                <a:ea typeface="DIN-Medium" charset="0"/>
                <a:cs typeface="DIN-Medium" charset="0"/>
              </a:rPr>
              <a:t>the cumulative sales of 6.5 million kitchen units to date. Over our long history, 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/>
            </a:pPr>
            <a:r>
              <a:rPr lang="en-US" altLang="ja-JP" sz="1000" dirty="0">
                <a:solidFill>
                  <a:schemeClr val="bg1"/>
                </a:solidFill>
                <a:ea typeface="DIN-Medium" charset="0"/>
                <a:cs typeface="DIN-Medium" charset="0"/>
              </a:rPr>
              <a:t>we’ve developed and refined much data, ideas and</a:t>
            </a:r>
            <a:br>
              <a:rPr lang="en-US" altLang="ja-JP" sz="1000" dirty="0">
                <a:solidFill>
                  <a:schemeClr val="bg1"/>
                </a:solidFill>
                <a:ea typeface="DIN-Medium" charset="0"/>
                <a:cs typeface="DIN-Medium" charset="0"/>
              </a:rPr>
            </a:br>
            <a:r>
              <a:rPr lang="en-US" altLang="ja-JP" sz="1000" dirty="0">
                <a:solidFill>
                  <a:schemeClr val="bg1"/>
                </a:solidFill>
                <a:ea typeface="DIN-Medium" charset="0"/>
                <a:cs typeface="DIN-Medium" charset="0"/>
              </a:rPr>
              <a:t>know-how that is uniquely ours.</a:t>
            </a:r>
          </a:p>
        </p:txBody>
      </p:sp>
      <p:sp>
        <p:nvSpPr>
          <p:cNvPr id="14" name="タイトル 7"/>
          <p:cNvSpPr txBox="1">
            <a:spLocks/>
          </p:cNvSpPr>
          <p:nvPr/>
        </p:nvSpPr>
        <p:spPr>
          <a:xfrm>
            <a:off x="746482" y="1131590"/>
            <a:ext cx="5409694" cy="65096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defTabSz="685800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ja-JP" spc="-75" dirty="0">
                <a:solidFill>
                  <a:srgbClr val="F99D1C"/>
                </a:solidFill>
                <a:ea typeface="DIN-Medium" charset="0"/>
                <a:cs typeface="DIN-Medium" charset="0"/>
              </a:rPr>
              <a:t>Our Kitchen Systems are supported by </a:t>
            </a:r>
            <a:br>
              <a:rPr lang="en-US" altLang="ja-JP" spc="-75" dirty="0">
                <a:solidFill>
                  <a:srgbClr val="F99D1C"/>
                </a:solidFill>
                <a:ea typeface="DIN-Medium" charset="0"/>
                <a:cs typeface="DIN-Medium" charset="0"/>
              </a:rPr>
            </a:br>
            <a:r>
              <a:rPr lang="en-US" altLang="ja-JP" spc="-75" dirty="0">
                <a:solidFill>
                  <a:srgbClr val="F99D1C"/>
                </a:solidFill>
                <a:ea typeface="DIN-Medium" charset="0"/>
                <a:cs typeface="DIN-Medium" charset="0"/>
              </a:rPr>
              <a:t>more than 58 years history and 6.5 million units in Japan</a:t>
            </a:r>
            <a:endParaRPr kumimoji="1" lang="ja-JP" altLang="en-US" spc="-75" dirty="0">
              <a:solidFill>
                <a:srgbClr val="F99D1C"/>
              </a:solidFill>
              <a:ea typeface="DIN-Medium" charset="0"/>
              <a:cs typeface="DIN-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9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800528" y="1635646"/>
            <a:ext cx="6231452" cy="279036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marL="271463" indent="-26551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350" b="1" dirty="0">
                <a:solidFill>
                  <a:schemeClr val="bg1"/>
                </a:solidFill>
                <a:ea typeface="Arial" charset="0"/>
                <a:cs typeface="Arial" charset="0"/>
              </a:rPr>
              <a:t>100 Years </a:t>
            </a:r>
            <a:r>
              <a:rPr 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Panasonic assurance and Trust with Made In Japan Quality</a:t>
            </a:r>
          </a:p>
          <a:p>
            <a:pPr marL="271463" indent="-26551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ja-JP" sz="1350" b="1" dirty="0">
                <a:solidFill>
                  <a:schemeClr val="bg1"/>
                </a:solidFill>
                <a:ea typeface="Arial" charset="0"/>
                <a:cs typeface="Arial" charset="0"/>
              </a:rPr>
              <a:t>58 Years </a:t>
            </a:r>
            <a:r>
              <a:rPr lang="en-US" altLang="ja-JP" sz="1350" dirty="0">
                <a:solidFill>
                  <a:schemeClr val="bg1"/>
                </a:solidFill>
                <a:ea typeface="Arial" charset="0"/>
                <a:cs typeface="Arial" charset="0"/>
              </a:rPr>
              <a:t>of Global Kitchen Experience </a:t>
            </a:r>
          </a:p>
          <a:p>
            <a:pPr marL="271463" indent="-26551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One of world’s largest Producer of Kitchen </a:t>
            </a:r>
            <a:r>
              <a:rPr lang="en-US" sz="1350" b="1" dirty="0">
                <a:solidFill>
                  <a:schemeClr val="bg1"/>
                </a:solidFill>
                <a:ea typeface="Arial" charset="0"/>
                <a:cs typeface="Arial" charset="0"/>
              </a:rPr>
              <a:t>3 Lacs Kitchens /Year </a:t>
            </a:r>
          </a:p>
          <a:p>
            <a:pPr marL="271463" indent="-26551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Globally </a:t>
            </a:r>
            <a:r>
              <a:rPr lang="en-US" sz="1350" b="1" dirty="0">
                <a:solidFill>
                  <a:schemeClr val="bg1"/>
                </a:solidFill>
                <a:ea typeface="Arial" charset="0"/>
                <a:cs typeface="Arial" charset="0"/>
              </a:rPr>
              <a:t>6.5 Mn (65 Lacs)</a:t>
            </a:r>
            <a:r>
              <a:rPr 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 Satisfied Customers </a:t>
            </a:r>
          </a:p>
          <a:p>
            <a:pPr marL="271463" indent="-26551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13 Plants Globally</a:t>
            </a:r>
          </a:p>
          <a:p>
            <a:pPr marL="271463" indent="-265510" defTabSz="6858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Three State-of-Art plants in Japan and Global presence </a:t>
            </a:r>
          </a:p>
          <a:p>
            <a:pPr marL="271463" indent="-265510" defTabSz="6858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350" dirty="0">
                <a:solidFill>
                  <a:schemeClr val="bg1"/>
                </a:solidFill>
                <a:ea typeface="Arial" charset="0"/>
                <a:cs typeface="Arial" charset="0"/>
              </a:rPr>
              <a:t>In-House Technology for Producing  Key Kitchen Components* </a:t>
            </a:r>
            <a:endParaRPr lang="en-IN" sz="1350" dirty="0">
              <a:ea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652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807787" y="922367"/>
            <a:ext cx="57830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PANASONIC Advantage</a:t>
            </a:r>
          </a:p>
        </p:txBody>
      </p:sp>
    </p:spTree>
    <p:extLst>
      <p:ext uri="{BB962C8B-B14F-4D97-AF65-F5344CB8AC3E}">
        <p14:creationId xmlns:p14="http://schemas.microsoft.com/office/powerpoint/2010/main" val="81151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67575" y="1243633"/>
            <a:ext cx="1718631" cy="2596028"/>
            <a:chOff x="1667575" y="1282407"/>
            <a:chExt cx="1718631" cy="2596028"/>
          </a:xfrm>
        </p:grpSpPr>
        <p:sp>
          <p:nvSpPr>
            <p:cNvPr id="5" name="Text Box 26"/>
            <p:cNvSpPr txBox="1">
              <a:spLocks noChangeArrowheads="1"/>
            </p:cNvSpPr>
            <p:nvPr/>
          </p:nvSpPr>
          <p:spPr bwMode="auto">
            <a:xfrm>
              <a:off x="2173028" y="2813701"/>
              <a:ext cx="589906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65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Design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667575" y="2159804"/>
              <a:ext cx="1718631" cy="171863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7" name="Straight Connector 16"/>
            <p:cNvCxnSpPr>
              <a:stCxn id="6" idx="0"/>
            </p:cNvCxnSpPr>
            <p:nvPr/>
          </p:nvCxnSpPr>
          <p:spPr>
            <a:xfrm flipH="1" flipV="1">
              <a:off x="2522863" y="1282407"/>
              <a:ext cx="4028" cy="877397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113797" y="1243634"/>
            <a:ext cx="1718631" cy="3179565"/>
            <a:chOff x="3113798" y="1282408"/>
            <a:chExt cx="1718631" cy="3179565"/>
          </a:xfrm>
        </p:grpSpPr>
        <p:sp>
          <p:nvSpPr>
            <p:cNvPr id="3" name="Text Box 26"/>
            <p:cNvSpPr txBox="1">
              <a:spLocks noChangeArrowheads="1"/>
            </p:cNvSpPr>
            <p:nvPr/>
          </p:nvSpPr>
          <p:spPr bwMode="auto">
            <a:xfrm>
              <a:off x="3331672" y="3339207"/>
              <a:ext cx="1154483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65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   Safety &amp; </a:t>
              </a:r>
            </a:p>
            <a:p>
              <a:pPr algn="ctr" eaLnBrk="1" hangingPunct="1"/>
              <a:r>
                <a:rPr lang="en-US" altLang="ja-JP" sz="165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Maintenance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113798" y="2743342"/>
              <a:ext cx="1718631" cy="1718631"/>
            </a:xfrm>
            <a:prstGeom prst="ellipse">
              <a:avLst/>
            </a:prstGeom>
            <a:noFill/>
            <a:ln w="190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8" name="Straight Connector 17"/>
            <p:cNvCxnSpPr>
              <a:stCxn id="7" idx="0"/>
            </p:cNvCxnSpPr>
            <p:nvPr/>
          </p:nvCxnSpPr>
          <p:spPr>
            <a:xfrm flipH="1" flipV="1">
              <a:off x="3971100" y="1282408"/>
              <a:ext cx="2014" cy="1460934"/>
            </a:xfrm>
            <a:prstGeom prst="line">
              <a:avLst/>
            </a:prstGeom>
            <a:ln w="127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560020" y="1243633"/>
            <a:ext cx="1718631" cy="2596028"/>
            <a:chOff x="4560020" y="1282407"/>
            <a:chExt cx="1718631" cy="2596028"/>
          </a:xfrm>
        </p:grpSpPr>
        <p:sp>
          <p:nvSpPr>
            <p:cNvPr id="4" name="Text Box 26"/>
            <p:cNvSpPr txBox="1">
              <a:spLocks noChangeArrowheads="1"/>
            </p:cNvSpPr>
            <p:nvPr/>
          </p:nvSpPr>
          <p:spPr bwMode="auto">
            <a:xfrm>
              <a:off x="5034585" y="2743342"/>
              <a:ext cx="766235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65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Function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560020" y="2159804"/>
              <a:ext cx="1718631" cy="1718631"/>
            </a:xfrm>
            <a:prstGeom prst="ellipse">
              <a:avLst/>
            </a:prstGeom>
            <a:noFill/>
            <a:ln w="190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0" name="Straight Connector 19"/>
            <p:cNvCxnSpPr>
              <a:stCxn id="12" idx="0"/>
            </p:cNvCxnSpPr>
            <p:nvPr/>
          </p:nvCxnSpPr>
          <p:spPr>
            <a:xfrm flipV="1">
              <a:off x="5419336" y="1282407"/>
              <a:ext cx="2273" cy="877397"/>
            </a:xfrm>
            <a:prstGeom prst="line">
              <a:avLst/>
            </a:prstGeom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006243" y="1243634"/>
            <a:ext cx="1718631" cy="3179565"/>
            <a:chOff x="6006243" y="1282408"/>
            <a:chExt cx="1718631" cy="3179565"/>
          </a:xfrm>
        </p:grpSpPr>
        <p:sp>
          <p:nvSpPr>
            <p:cNvPr id="2" name="Text Box 26"/>
            <p:cNvSpPr txBox="1">
              <a:spLocks noChangeArrowheads="1"/>
            </p:cNvSpPr>
            <p:nvPr/>
          </p:nvSpPr>
          <p:spPr bwMode="auto">
            <a:xfrm>
              <a:off x="6278651" y="3496394"/>
              <a:ext cx="1252843" cy="253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165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Customization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006243" y="2743342"/>
              <a:ext cx="1718631" cy="1718631"/>
            </a:xfrm>
            <a:prstGeom prst="ellipse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6867831" y="1282408"/>
              <a:ext cx="0" cy="1460934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807787" y="915566"/>
            <a:ext cx="4226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Panasonic Kitchen Solutions</a:t>
            </a:r>
          </a:p>
        </p:txBody>
      </p:sp>
    </p:spTree>
    <p:extLst>
      <p:ext uri="{BB962C8B-B14F-4D97-AF65-F5344CB8AC3E}">
        <p14:creationId xmlns:p14="http://schemas.microsoft.com/office/powerpoint/2010/main" val="531899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19033" y="2788089"/>
            <a:ext cx="2531092" cy="68201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ja-JP" sz="3600" dirty="0">
                <a:solidFill>
                  <a:srgbClr val="F99D1C"/>
                </a:solidFill>
                <a:ea typeface="Arial" charset="0"/>
                <a:cs typeface="Arial" charset="0"/>
              </a:rPr>
              <a:t>Design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07858" y="1806757"/>
            <a:ext cx="2520280" cy="2520280"/>
            <a:chOff x="5617640" y="970224"/>
            <a:chExt cx="1718631" cy="1718631"/>
          </a:xfrm>
        </p:grpSpPr>
        <p:sp>
          <p:nvSpPr>
            <p:cNvPr id="4" name="Text Box 26"/>
            <p:cNvSpPr txBox="1">
              <a:spLocks noChangeArrowheads="1"/>
            </p:cNvSpPr>
            <p:nvPr/>
          </p:nvSpPr>
          <p:spPr bwMode="auto">
            <a:xfrm>
              <a:off x="6066177" y="1558807"/>
              <a:ext cx="878869" cy="545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200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lang="en-US" altLang="ja-JP" sz="2600" b="1" dirty="0" err="1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Shi.ma.u</a:t>
              </a:r>
              <a:r>
                <a:rPr lang="en-US" altLang="ja-JP" sz="260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 </a:t>
              </a:r>
            </a:p>
            <a:p>
              <a:pPr algn="ctr" eaLnBrk="1" hangingPunct="1"/>
              <a:r>
                <a:rPr lang="en-US" altLang="ja-JP" sz="2600" b="1" dirty="0">
                  <a:solidFill>
                    <a:schemeClr val="bg1"/>
                  </a:solidFill>
                  <a:latin typeface="+mn-lt"/>
                  <a:ea typeface="Arial" charset="0"/>
                  <a:cs typeface="Arial" charset="0"/>
                </a:rPr>
                <a:t>Concept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5617640" y="970224"/>
              <a:ext cx="1718631" cy="1718631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12160" y="1806758"/>
            <a:ext cx="2520280" cy="2520280"/>
            <a:chOff x="5617640" y="2416188"/>
            <a:chExt cx="1718631" cy="1718631"/>
          </a:xfrm>
        </p:grpSpPr>
        <p:sp>
          <p:nvSpPr>
            <p:cNvPr id="6" name="Oval 5"/>
            <p:cNvSpPr/>
            <p:nvPr/>
          </p:nvSpPr>
          <p:spPr>
            <a:xfrm>
              <a:off x="5617640" y="2416188"/>
              <a:ext cx="1718631" cy="1718631"/>
            </a:xfrm>
            <a:prstGeom prst="ellipse">
              <a:avLst/>
            </a:prstGeom>
            <a:noFill/>
            <a:ln w="19050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98447" y="2902426"/>
              <a:ext cx="1417640" cy="881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600" b="1" dirty="0">
                  <a:solidFill>
                    <a:schemeClr val="bg1"/>
                  </a:solidFill>
                </a:rPr>
                <a:t>Digital Human </a:t>
              </a:r>
            </a:p>
            <a:p>
              <a:pPr algn="ctr"/>
              <a:r>
                <a:rPr lang="en-IN" sz="2600" b="1" dirty="0">
                  <a:solidFill>
                    <a:schemeClr val="bg1"/>
                  </a:solidFill>
                </a:rPr>
                <a:t>Simulations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-9652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59407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テキスト ボックス 1"/>
          <p:cNvSpPr txBox="1">
            <a:spLocks noChangeArrowheads="1"/>
          </p:cNvSpPr>
          <p:nvPr/>
        </p:nvSpPr>
        <p:spPr bwMode="auto">
          <a:xfrm>
            <a:off x="1473994" y="342900"/>
            <a:ext cx="991791" cy="28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ja-JP" sz="1275">
                <a:latin typeface="MS PMincho" pitchFamily="18" charset="-128"/>
                <a:ea typeface="MS PMincho" pitchFamily="18" charset="-128"/>
              </a:rPr>
              <a:t>Our vision</a:t>
            </a:r>
          </a:p>
        </p:txBody>
      </p:sp>
      <p:sp>
        <p:nvSpPr>
          <p:cNvPr id="10244" name="テキスト ボックス 5"/>
          <p:cNvSpPr txBox="1">
            <a:spLocks noChangeArrowheads="1"/>
          </p:cNvSpPr>
          <p:nvPr/>
        </p:nvSpPr>
        <p:spPr bwMode="auto">
          <a:xfrm>
            <a:off x="1403648" y="2593218"/>
            <a:ext cx="2989660" cy="54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450"/>
              </a:lnSpc>
            </a:pPr>
            <a:r>
              <a:rPr lang="en-US" altLang="ja-JP" sz="1950" b="1" dirty="0">
                <a:solidFill>
                  <a:schemeClr val="bg1"/>
                </a:solidFill>
                <a:latin typeface="MS PMincho" pitchFamily="18" charset="-128"/>
                <a:ea typeface="MS PMincho" pitchFamily="18" charset="-128"/>
              </a:rPr>
              <a:t>by Panasonic technology</a:t>
            </a:r>
          </a:p>
        </p:txBody>
      </p:sp>
      <p:sp>
        <p:nvSpPr>
          <p:cNvPr id="12" name="テキスト ボックス 5"/>
          <p:cNvSpPr txBox="1">
            <a:spLocks noChangeArrowheads="1"/>
          </p:cNvSpPr>
          <p:nvPr/>
        </p:nvSpPr>
        <p:spPr bwMode="auto">
          <a:xfrm>
            <a:off x="1403648" y="1275606"/>
            <a:ext cx="5416664" cy="143885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450"/>
              </a:lnSpc>
            </a:pPr>
            <a:r>
              <a:rPr lang="en-US" altLang="ja-JP" sz="3200" b="1" dirty="0">
                <a:solidFill>
                  <a:schemeClr val="bg1"/>
                </a:solidFill>
                <a:latin typeface="MS PMincho" pitchFamily="18" charset="-128"/>
                <a:ea typeface="MS PMincho" pitchFamily="18" charset="-128"/>
              </a:rPr>
              <a:t>We would like to </a:t>
            </a:r>
          </a:p>
          <a:p>
            <a:pPr>
              <a:lnSpc>
                <a:spcPts val="3450"/>
              </a:lnSpc>
            </a:pPr>
            <a:r>
              <a:rPr lang="en-US" altLang="ja-JP" sz="3200" b="1" dirty="0">
                <a:solidFill>
                  <a:schemeClr val="bg1"/>
                </a:solidFill>
                <a:latin typeface="MS PMincho" pitchFamily="18" charset="-128"/>
                <a:ea typeface="MS PMincho" pitchFamily="18" charset="-128"/>
              </a:rPr>
              <a:t>contribute to the </a:t>
            </a:r>
          </a:p>
          <a:p>
            <a:pPr>
              <a:lnSpc>
                <a:spcPts val="3450"/>
              </a:lnSpc>
            </a:pPr>
            <a:r>
              <a:rPr lang="en-US" altLang="ja-JP" sz="3200" b="1" dirty="0">
                <a:solidFill>
                  <a:schemeClr val="bg1"/>
                </a:solidFill>
                <a:latin typeface="MS PMincho" pitchFamily="18" charset="-128"/>
                <a:ea typeface="MS PMincho" pitchFamily="18" charset="-128"/>
              </a:rPr>
              <a:t>enjoyable cooking life</a:t>
            </a:r>
          </a:p>
        </p:txBody>
      </p:sp>
      <p:pic>
        <p:nvPicPr>
          <p:cNvPr id="10246" name="図 10" descr="9_5.jpg"/>
          <p:cNvPicPr>
            <a:picLocks noChangeAspect="1"/>
          </p:cNvPicPr>
          <p:nvPr/>
        </p:nvPicPr>
        <p:blipFill>
          <a:blip r:embed="rId2" cstate="print"/>
          <a:srcRect t="16885" r="5927"/>
          <a:stretch>
            <a:fillRect/>
          </a:stretch>
        </p:blipFill>
        <p:spPr bwMode="auto">
          <a:xfrm>
            <a:off x="1510878" y="3185847"/>
            <a:ext cx="1424977" cy="174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図 10" descr="a.jpg"/>
          <p:cNvPicPr>
            <a:picLocks noChangeAspect="1"/>
          </p:cNvPicPr>
          <p:nvPr/>
        </p:nvPicPr>
        <p:blipFill>
          <a:blip r:embed="rId3" cstate="print"/>
          <a:srcRect b="17419"/>
          <a:stretch>
            <a:fillRect/>
          </a:stretch>
        </p:blipFill>
        <p:spPr bwMode="auto">
          <a:xfrm>
            <a:off x="6675862" y="2682031"/>
            <a:ext cx="1783159" cy="226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図 12" descr="b.jpg"/>
          <p:cNvPicPr>
            <a:picLocks noChangeAspect="1"/>
          </p:cNvPicPr>
          <p:nvPr/>
        </p:nvPicPr>
        <p:blipFill>
          <a:blip r:embed="rId4" cstate="print"/>
          <a:srcRect l="21069" t="19032" r="9149" b="14523"/>
          <a:stretch>
            <a:fillRect/>
          </a:stretch>
        </p:blipFill>
        <p:spPr bwMode="auto">
          <a:xfrm>
            <a:off x="6675862" y="1454620"/>
            <a:ext cx="1784806" cy="1133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テキスト ボックス 1"/>
          <p:cNvSpPr txBox="1">
            <a:spLocks noChangeArrowheads="1"/>
          </p:cNvSpPr>
          <p:nvPr/>
        </p:nvSpPr>
        <p:spPr bwMode="auto">
          <a:xfrm>
            <a:off x="7640241" y="4868466"/>
            <a:ext cx="216694" cy="1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/>
            <a:r>
              <a:rPr lang="en-US" altLang="ja-JP" sz="525">
                <a:latin typeface="MS PMincho" pitchFamily="18" charset="-128"/>
                <a:ea typeface="MS PMincho" pitchFamily="18" charset="-128"/>
              </a:rPr>
              <a:t>7</a:t>
            </a:r>
            <a:endParaRPr lang="ja-JP" altLang="en-US" sz="525">
              <a:latin typeface="MS PMincho" pitchFamily="18" charset="-128"/>
              <a:ea typeface="MS PMincho" pitchFamily="18" charset="-128"/>
            </a:endParaRPr>
          </a:p>
        </p:txBody>
      </p:sp>
      <p:pic>
        <p:nvPicPr>
          <p:cNvPr id="10250" name="Picture 12" descr="C:\Users\3990192.JAPAN\Desktop\宣伝・広報関連\タイSK PPT修正\171226 最終版\2017_kitchen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3493" y="3185847"/>
            <a:ext cx="3564731" cy="174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30192" y="4718425"/>
            <a:ext cx="8611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50" dirty="0">
                <a:solidFill>
                  <a:schemeClr val="bg1"/>
                </a:solidFill>
              </a:rPr>
              <a:t>SHI.MA.U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652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0749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 txBox="1">
            <a:spLocks/>
          </p:cNvSpPr>
          <p:nvPr/>
        </p:nvSpPr>
        <p:spPr>
          <a:xfrm>
            <a:off x="901370" y="4262278"/>
            <a:ext cx="4860540" cy="378042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1" lang="en-US" altLang="ja-JP" b="1" dirty="0">
              <a:solidFill>
                <a:srgbClr val="7030A0"/>
              </a:solidFill>
              <a:ea typeface="ＭＳ Ｐゴシック" pitchFamily="50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22248" y="1526888"/>
            <a:ext cx="5861050" cy="3265545"/>
            <a:chOff x="2822248" y="1526888"/>
            <a:chExt cx="5861050" cy="3265545"/>
          </a:xfrm>
        </p:grpSpPr>
        <p:sp>
          <p:nvSpPr>
            <p:cNvPr id="4" name="Text Box 1114"/>
            <p:cNvSpPr txBox="1">
              <a:spLocks noChangeArrowheads="1"/>
            </p:cNvSpPr>
            <p:nvPr/>
          </p:nvSpPr>
          <p:spPr bwMode="auto">
            <a:xfrm>
              <a:off x="5289534" y="3236523"/>
              <a:ext cx="1212635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ja-JP" altLang="en-US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②</a:t>
              </a:r>
              <a:r>
                <a:rPr kumimoji="1" lang="en-US" altLang="ja-JP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Physical</a:t>
              </a:r>
              <a:r>
                <a:rPr kumimoji="1" lang="ja-JP" altLang="en-US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</a:t>
              </a:r>
              <a:r>
                <a:rPr kumimoji="1" lang="en-US" altLang="ja-JP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compatibility    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     (Reachable range)</a:t>
              </a:r>
              <a:endParaRPr kumimoji="1" lang="ja-JP" altLang="en-US" sz="750" dirty="0">
                <a:solidFill>
                  <a:schemeClr val="bg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5" name="Text Box 1116"/>
            <p:cNvSpPr txBox="1">
              <a:spLocks noChangeArrowheads="1"/>
            </p:cNvSpPr>
            <p:nvPr/>
          </p:nvSpPr>
          <p:spPr bwMode="auto">
            <a:xfrm>
              <a:off x="4118607" y="3256553"/>
              <a:ext cx="957742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ja-JP" altLang="en-US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①</a:t>
              </a:r>
              <a:r>
                <a:rPr kumimoji="1" lang="en-US" altLang="ja-JP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Visual field </a:t>
              </a:r>
            </a:p>
            <a:p>
              <a:pPr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     (Visible range)</a:t>
              </a:r>
              <a:endParaRPr kumimoji="1" lang="ja-JP" altLang="en-US" sz="750" dirty="0">
                <a:solidFill>
                  <a:schemeClr val="bg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6" name="Text Box 1117"/>
            <p:cNvSpPr txBox="1">
              <a:spLocks noChangeArrowheads="1"/>
            </p:cNvSpPr>
            <p:nvPr/>
          </p:nvSpPr>
          <p:spPr bwMode="auto">
            <a:xfrm>
              <a:off x="6343758" y="3227289"/>
              <a:ext cx="2201346" cy="207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ja-JP" altLang="en-US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③</a:t>
              </a:r>
              <a:r>
                <a:rPr kumimoji="1" lang="en-US" altLang="ja-JP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Physical load and the comfort (fatigue) range</a:t>
              </a:r>
            </a:p>
          </p:txBody>
        </p:sp>
        <p:pic>
          <p:nvPicPr>
            <p:cNvPr id="7" name="Picture 1118" descr="view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343" t="2623" b="50371"/>
            <a:stretch/>
          </p:blipFill>
          <p:spPr bwMode="auto">
            <a:xfrm>
              <a:off x="4173232" y="3700674"/>
              <a:ext cx="1093371" cy="986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19" descr="1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7351"/>
            <a:stretch>
              <a:fillRect/>
            </a:stretch>
          </p:blipFill>
          <p:spPr bwMode="auto">
            <a:xfrm>
              <a:off x="5359285" y="3694834"/>
              <a:ext cx="875747" cy="996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75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526888"/>
              <a:ext cx="1031469" cy="1233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 Box 1128"/>
            <p:cNvSpPr txBox="1">
              <a:spLocks noChangeArrowheads="1"/>
            </p:cNvSpPr>
            <p:nvPr/>
          </p:nvSpPr>
          <p:spPr bwMode="auto">
            <a:xfrm>
              <a:off x="2822248" y="2178100"/>
              <a:ext cx="1897669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4D4D4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10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Create human body models based on the database</a:t>
              </a:r>
              <a:r>
                <a:rPr kumimoji="1" lang="en-US" altLang="ja-JP" sz="1050" baseline="3000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  </a:t>
              </a:r>
              <a:r>
                <a:rPr kumimoji="1" lang="en-US" altLang="ja-JP" sz="10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of 40,000 people (by age, gender, height and weight)</a:t>
              </a:r>
            </a:p>
          </p:txBody>
        </p:sp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196" y="1527512"/>
              <a:ext cx="1366562" cy="1232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テキスト ボックス 45"/>
            <p:cNvSpPr txBox="1"/>
            <p:nvPr/>
          </p:nvSpPr>
          <p:spPr>
            <a:xfrm>
              <a:off x="6460855" y="3367547"/>
              <a:ext cx="17878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7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Calculates the joint torque and converts to human sense.</a:t>
              </a:r>
              <a:endParaRPr kumimoji="1" lang="ja-JP" altLang="en-US" sz="750" dirty="0">
                <a:solidFill>
                  <a:schemeClr val="bg1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13" name="右矢印 64"/>
            <p:cNvSpPr/>
            <p:nvPr/>
          </p:nvSpPr>
          <p:spPr bwMode="auto">
            <a:xfrm rot="5400000">
              <a:off x="6174069" y="2714794"/>
              <a:ext cx="339377" cy="609260"/>
            </a:xfrm>
            <a:prstGeom prst="rightArrow">
              <a:avLst/>
            </a:prstGeom>
            <a:solidFill>
              <a:srgbClr val="FF9900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endParaRPr kumimoji="1" lang="ja-JP" altLang="en-US" sz="1050">
                <a:solidFill>
                  <a:srgbClr val="000000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14" name="Picture 110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1894" y="3700675"/>
              <a:ext cx="852043" cy="1024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7340376" y="3694833"/>
              <a:ext cx="1147901" cy="1097600"/>
              <a:chOff x="7430552" y="5282485"/>
              <a:chExt cx="1530534" cy="1463467"/>
            </a:xfrm>
          </p:grpSpPr>
          <p:grpSp>
            <p:nvGrpSpPr>
              <p:cNvPr id="16" name="Group 1203"/>
              <p:cNvGrpSpPr>
                <a:grpSpLocks/>
              </p:cNvGrpSpPr>
              <p:nvPr/>
            </p:nvGrpSpPr>
            <p:grpSpPr bwMode="auto">
              <a:xfrm>
                <a:off x="7430552" y="5282485"/>
                <a:ext cx="1530534" cy="1463467"/>
                <a:chOff x="1880" y="3228"/>
                <a:chExt cx="641" cy="674"/>
              </a:xfrm>
            </p:grpSpPr>
            <p:pic>
              <p:nvPicPr>
                <p:cNvPr id="22" name="Picture 1107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949" t="6571" r="4811" b="6700"/>
                <a:stretch/>
              </p:blipFill>
              <p:spPr bwMode="auto">
                <a:xfrm>
                  <a:off x="1971" y="3272"/>
                  <a:ext cx="550" cy="5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3" name="Text Box 1108"/>
                <p:cNvSpPr txBox="1">
                  <a:spLocks noChangeArrowheads="1"/>
                </p:cNvSpPr>
                <p:nvPr/>
              </p:nvSpPr>
              <p:spPr bwMode="auto">
                <a:xfrm>
                  <a:off x="2139" y="3771"/>
                  <a:ext cx="216" cy="1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 typeface="Wingdings" pitchFamily="2" charset="2"/>
                    <a:buNone/>
                  </a:pPr>
                  <a:r>
                    <a:rPr kumimoji="1" lang="ja-JP" altLang="en-US" sz="788">
                      <a:solidFill>
                        <a:srgbClr val="000000"/>
                      </a:solidFill>
                      <a:latin typeface="+mj-ea"/>
                      <a:ea typeface="+mj-ea"/>
                      <a:cs typeface="Arial" panose="020B0604020202020204" pitchFamily="34" charset="0"/>
                    </a:rPr>
                    <a:t>身長</a:t>
                  </a:r>
                </a:p>
              </p:txBody>
            </p:sp>
            <p:sp>
              <p:nvSpPr>
                <p:cNvPr id="24" name="Text Box 110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1694" y="3468"/>
                  <a:ext cx="492" cy="11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 typeface="Wingdings" pitchFamily="2" charset="2"/>
                    <a:buNone/>
                  </a:pPr>
                  <a:r>
                    <a:rPr kumimoji="1" lang="ja-JP" altLang="en-US" sz="788">
                      <a:solidFill>
                        <a:srgbClr val="000000"/>
                      </a:solidFill>
                      <a:latin typeface="+mj-ea"/>
                      <a:ea typeface="+mj-ea"/>
                      <a:cs typeface="Arial" panose="020B0604020202020204" pitchFamily="34" charset="0"/>
                    </a:rPr>
                    <a:t>カウンター高さ</a:t>
                  </a:r>
                </a:p>
              </p:txBody>
            </p:sp>
            <p:sp>
              <p:nvSpPr>
                <p:cNvPr id="25" name="AutoShape 1112"/>
                <p:cNvSpPr>
                  <a:spLocks noChangeArrowheads="1"/>
                </p:cNvSpPr>
                <p:nvPr/>
              </p:nvSpPr>
              <p:spPr bwMode="auto">
                <a:xfrm rot="1784692">
                  <a:off x="2137" y="3512"/>
                  <a:ext cx="210" cy="52"/>
                </a:xfrm>
                <a:prstGeom prst="leftRightArrow">
                  <a:avLst>
                    <a:gd name="adj1" fmla="val 50000"/>
                    <a:gd name="adj2" fmla="val 80769"/>
                  </a:avLst>
                </a:pr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 typeface="Wingdings" pitchFamily="2" charset="2"/>
                    <a:buNone/>
                  </a:pPr>
                  <a:endParaRPr kumimoji="1" lang="ja-JP" altLang="en-US" sz="1050">
                    <a:solidFill>
                      <a:srgbClr val="000000"/>
                    </a:solidFill>
                    <a:latin typeface="+mj-ea"/>
                    <a:ea typeface="+mj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Text Box 1113"/>
                <p:cNvSpPr txBox="1">
                  <a:spLocks noChangeArrowheads="1"/>
                </p:cNvSpPr>
                <p:nvPr/>
              </p:nvSpPr>
              <p:spPr bwMode="auto">
                <a:xfrm>
                  <a:off x="2054" y="3228"/>
                  <a:ext cx="415" cy="1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Font typeface="Wingdings" pitchFamily="2" charset="2"/>
                    <a:buNone/>
                  </a:pPr>
                  <a:r>
                    <a:rPr kumimoji="1" lang="ja-JP" altLang="en-US" sz="788">
                      <a:solidFill>
                        <a:srgbClr val="000000"/>
                      </a:solidFill>
                      <a:latin typeface="+mj-ea"/>
                      <a:ea typeface="+mj-ea"/>
                      <a:cs typeface="Arial" panose="020B0604020202020204" pitchFamily="34" charset="0"/>
                    </a:rPr>
                    <a:t>負担感マップ</a:t>
                  </a:r>
                </a:p>
              </p:txBody>
            </p:sp>
          </p:grpSp>
          <p:sp>
            <p:nvSpPr>
              <p:cNvPr id="17" name="正方形/長方形 1"/>
              <p:cNvSpPr/>
              <p:nvPr/>
            </p:nvSpPr>
            <p:spPr>
              <a:xfrm rot="16200000">
                <a:off x="7035853" y="5884741"/>
                <a:ext cx="1050622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kumimoji="1" lang="en-US" altLang="ja-JP" sz="6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Counter height</a:t>
                </a:r>
                <a:endParaRPr kumimoji="1" lang="ja-JP" altLang="en-US" sz="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" name="正方形/長方形 3"/>
              <p:cNvSpPr/>
              <p:nvPr/>
            </p:nvSpPr>
            <p:spPr>
              <a:xfrm>
                <a:off x="7453441" y="5282486"/>
                <a:ext cx="1507643" cy="35411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kumimoji="1" lang="en-US" altLang="ja-JP" sz="563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Sense of comfort(fatigue) map</a:t>
                </a:r>
                <a:endParaRPr kumimoji="1" lang="ja-JP" altLang="en-US" sz="563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" name="正方形/長方形 6"/>
              <p:cNvSpPr/>
              <p:nvPr/>
            </p:nvSpPr>
            <p:spPr>
              <a:xfrm>
                <a:off x="7797768" y="5594790"/>
                <a:ext cx="634824" cy="123111"/>
              </a:xfrm>
              <a:prstGeom prst="rect">
                <a:avLst/>
              </a:prstGeom>
              <a:noFill/>
            </p:spPr>
            <p:txBody>
              <a:bodyPr wrap="none" lIns="27000" tIns="0" rIns="2700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kumimoji="1" lang="en-US" altLang="ja-JP" sz="6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Comfortable</a:t>
                </a:r>
                <a:endParaRPr kumimoji="1" lang="ja-JP" altLang="en-US" sz="6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正方形/長方形 57"/>
              <p:cNvSpPr/>
              <p:nvPr/>
            </p:nvSpPr>
            <p:spPr>
              <a:xfrm>
                <a:off x="7453441" y="6533163"/>
                <a:ext cx="1507643" cy="123111"/>
              </a:xfrm>
              <a:prstGeom prst="rect">
                <a:avLst/>
              </a:prstGeom>
              <a:solidFill>
                <a:srgbClr val="000000"/>
              </a:solidFill>
            </p:spPr>
            <p:txBody>
              <a:bodyPr wrap="square" lIns="27000" tIns="0" rIns="2700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kumimoji="1" lang="en-US" altLang="ja-JP" sz="6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Body height</a:t>
                </a:r>
                <a:endParaRPr kumimoji="1" lang="ja-JP" altLang="en-US" sz="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" name="正方形/長方形 61"/>
              <p:cNvSpPr/>
              <p:nvPr/>
            </p:nvSpPr>
            <p:spPr>
              <a:xfrm>
                <a:off x="8004276" y="6226687"/>
                <a:ext cx="945854" cy="246221"/>
              </a:xfrm>
              <a:prstGeom prst="rect">
                <a:avLst/>
              </a:prstGeom>
              <a:noFill/>
            </p:spPr>
            <p:txBody>
              <a:bodyPr wrap="square" lIns="27000" tIns="0" rIns="27000" bIns="0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kumimoji="1" lang="en-US" altLang="ja-JP" sz="6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Uncomfortable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None/>
                </a:pPr>
                <a:r>
                  <a:rPr kumimoji="1" lang="en-US" altLang="ja-JP" sz="6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Hard </a:t>
                </a:r>
                <a:endParaRPr kumimoji="1" lang="ja-JP" altLang="en-US" sz="600" dirty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7" name="Text Box 1128"/>
            <p:cNvSpPr txBox="1">
              <a:spLocks noChangeArrowheads="1"/>
            </p:cNvSpPr>
            <p:nvPr/>
          </p:nvSpPr>
          <p:spPr bwMode="auto">
            <a:xfrm>
              <a:off x="7503334" y="1666046"/>
              <a:ext cx="1179964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4D4D4D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1050" dirty="0">
                  <a:solidFill>
                    <a:schemeClr val="bg1"/>
                  </a:solidFill>
                  <a:ea typeface="+mj-ea"/>
                  <a:cs typeface="Arial" panose="020B0604020202020204" pitchFamily="34" charset="0"/>
                </a:rPr>
                <a:t>*Joint research with EPFL over Inverse Kinematics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835790" y="1543464"/>
              <a:ext cx="191672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10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Quantify the products’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kumimoji="1" lang="en-US" altLang="ja-JP" sz="1050" dirty="0">
                  <a:solidFill>
                    <a:schemeClr val="bg1"/>
                  </a:solidFill>
                  <a:ea typeface="Arial" charset="0"/>
                  <a:cs typeface="Arial" charset="0"/>
                </a:rPr>
                <a:t>user-friendliness by simulation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-4826" y="915566"/>
            <a:ext cx="9153652" cy="328067"/>
          </a:xfrm>
          <a:prstGeom prst="rect">
            <a:avLst/>
          </a:prstGeom>
          <a:solidFill>
            <a:srgbClr val="F99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Text Box 26"/>
          <p:cNvSpPr txBox="1">
            <a:spLocks noChangeArrowheads="1"/>
          </p:cNvSpPr>
          <p:nvPr/>
        </p:nvSpPr>
        <p:spPr bwMode="auto">
          <a:xfrm>
            <a:off x="807787" y="915566"/>
            <a:ext cx="42267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800" b="1" dirty="0">
                <a:solidFill>
                  <a:schemeClr val="bg1"/>
                </a:solidFill>
              </a:rPr>
              <a:t>Digital Human Simulation Technology</a:t>
            </a:r>
            <a:r>
              <a:rPr lang="en-US" sz="1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0092" y="1440918"/>
            <a:ext cx="1555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F99D1C"/>
                </a:solidFill>
                <a:cs typeface="Arial" panose="020B0604020202020204" pitchFamily="34" charset="0"/>
              </a:rPr>
              <a:t>Performance</a:t>
            </a:r>
            <a:endParaRPr lang="en-US" sz="2000" dirty="0">
              <a:solidFill>
                <a:srgbClr val="F99D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83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1153</TotalTime>
  <Words>1057</Words>
  <Application>Microsoft Office PowerPoint</Application>
  <PresentationFormat>On-screen Show (16:9)</PresentationFormat>
  <Paragraphs>192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HGP創英角ｺﾞｼｯｸUB</vt:lpstr>
      <vt:lpstr>ＭＳ Ｐゴシック</vt:lpstr>
      <vt:lpstr>MS PMincho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Shiwang pandey</cp:lastModifiedBy>
  <cp:revision>75</cp:revision>
  <dcterms:created xsi:type="dcterms:W3CDTF">2019-04-10T05:38:50Z</dcterms:created>
  <dcterms:modified xsi:type="dcterms:W3CDTF">2021-05-19T13:30:05Z</dcterms:modified>
</cp:coreProperties>
</file>